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0" r:id="rId1"/>
  </p:sldMasterIdLst>
  <p:notesMasterIdLst>
    <p:notesMasterId r:id="rId28"/>
  </p:notesMasterIdLst>
  <p:handoutMasterIdLst>
    <p:handoutMasterId r:id="rId29"/>
  </p:handoutMasterIdLst>
  <p:sldIdLst>
    <p:sldId id="307" r:id="rId2"/>
    <p:sldId id="311" r:id="rId3"/>
    <p:sldId id="321" r:id="rId4"/>
    <p:sldId id="309" r:id="rId5"/>
    <p:sldId id="329" r:id="rId6"/>
    <p:sldId id="312" r:id="rId7"/>
    <p:sldId id="332" r:id="rId8"/>
    <p:sldId id="333" r:id="rId9"/>
    <p:sldId id="341" r:id="rId10"/>
    <p:sldId id="315" r:id="rId11"/>
    <p:sldId id="317" r:id="rId12"/>
    <p:sldId id="334" r:id="rId13"/>
    <p:sldId id="335" r:id="rId14"/>
    <p:sldId id="328" r:id="rId15"/>
    <p:sldId id="336" r:id="rId16"/>
    <p:sldId id="337" r:id="rId17"/>
    <p:sldId id="338" r:id="rId18"/>
    <p:sldId id="339" r:id="rId19"/>
    <p:sldId id="340" r:id="rId20"/>
    <p:sldId id="342" r:id="rId21"/>
    <p:sldId id="343" r:id="rId22"/>
    <p:sldId id="344" r:id="rId23"/>
    <p:sldId id="345" r:id="rId24"/>
    <p:sldId id="346" r:id="rId25"/>
    <p:sldId id="347" r:id="rId26"/>
    <p:sldId id="349" r:id="rId27"/>
  </p:sldIdLst>
  <p:sldSz cx="6858000" cy="12192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B9FF"/>
    <a:srgbClr val="BFEFFA"/>
    <a:srgbClr val="88A8CC"/>
    <a:srgbClr val="A1D3FF"/>
    <a:srgbClr val="FAF6D1"/>
    <a:srgbClr val="E9E9E9"/>
    <a:srgbClr val="5555BB"/>
    <a:srgbClr val="F1F1F1"/>
    <a:srgbClr val="F8FFFF"/>
    <a:srgbClr val="FFFF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93"/>
    <p:restoredTop sz="94625"/>
  </p:normalViewPr>
  <p:slideViewPr>
    <p:cSldViewPr snapToGrid="0" snapToObjects="1">
      <p:cViewPr>
        <p:scale>
          <a:sx n="92" d="100"/>
          <a:sy n="92" d="100"/>
        </p:scale>
        <p:origin x="1544" y="-2536"/>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05" d="100"/>
          <a:sy n="105" d="100"/>
        </p:scale>
        <p:origin x="3416" y="184"/>
      </p:cViewPr>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08335EC-909F-DC4B-BA8C-7B121467CD5D}" type="datetimeFigureOut">
              <a:rPr lang="en-US" smtClean="0"/>
              <a:t>9/3/18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BA46B7-B399-684B-B9DC-5901D3662BD2}" type="slidenum">
              <a:rPr lang="en-US" smtClean="0"/>
              <a:t>‹#›</a:t>
            </a:fld>
            <a:endParaRPr lang="en-US"/>
          </a:p>
        </p:txBody>
      </p:sp>
    </p:spTree>
    <p:extLst>
      <p:ext uri="{BB962C8B-B14F-4D97-AF65-F5344CB8AC3E}">
        <p14:creationId xmlns:p14="http://schemas.microsoft.com/office/powerpoint/2010/main" val="209130316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36011C-0D40-6240-9410-B1B12A42400A}" type="datetimeFigureOut">
              <a:rPr lang="en-US" smtClean="0"/>
              <a:t>9/3/18</a:t>
            </a:fld>
            <a:endParaRPr lang="en-US"/>
          </a:p>
        </p:txBody>
      </p:sp>
      <p:sp>
        <p:nvSpPr>
          <p:cNvPr id="4" name="Slide Image Placeholder 3"/>
          <p:cNvSpPr>
            <a:spLocks noGrp="1" noRot="1" noChangeAspect="1"/>
          </p:cNvSpPr>
          <p:nvPr>
            <p:ph type="sldImg" idx="2"/>
          </p:nvPr>
        </p:nvSpPr>
        <p:spPr>
          <a:xfrm>
            <a:off x="2560638" y="1143000"/>
            <a:ext cx="17367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A2F86B-8E71-C547-8CAB-1CE70CFDEC0B}" type="slidenum">
              <a:rPr lang="en-US" smtClean="0"/>
              <a:t>‹#›</a:t>
            </a:fld>
            <a:endParaRPr lang="en-US"/>
          </a:p>
        </p:txBody>
      </p:sp>
    </p:spTree>
    <p:extLst>
      <p:ext uri="{BB962C8B-B14F-4D97-AF65-F5344CB8AC3E}">
        <p14:creationId xmlns:p14="http://schemas.microsoft.com/office/powerpoint/2010/main" val="37971792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9118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7837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9978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3586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1209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0347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7588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238352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969830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13581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7308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08115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449799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37299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569692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50546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168350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10427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7822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1837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94284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9657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055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4873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86353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5868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995312"/>
            <a:ext cx="5829300" cy="4244622"/>
          </a:xfrm>
        </p:spPr>
        <p:txBody>
          <a:bodyPr anchor="b"/>
          <a:lstStyle>
            <a:lvl1pPr algn="ctr">
              <a:defRPr sz="4500"/>
            </a:lvl1pPr>
          </a:lstStyle>
          <a:p>
            <a:r>
              <a:rPr lang="en-US" smtClean="0"/>
              <a:t>Click to edit Master title style</a:t>
            </a:r>
            <a:endParaRPr lang="en-US" dirty="0"/>
          </a:p>
        </p:txBody>
      </p:sp>
      <p:sp>
        <p:nvSpPr>
          <p:cNvPr id="3" name="Subtitle 2"/>
          <p:cNvSpPr>
            <a:spLocks noGrp="1"/>
          </p:cNvSpPr>
          <p:nvPr>
            <p:ph type="subTitle" idx="1"/>
          </p:nvPr>
        </p:nvSpPr>
        <p:spPr>
          <a:xfrm>
            <a:off x="857250" y="6403623"/>
            <a:ext cx="5143500" cy="2943577"/>
          </a:xfrm>
        </p:spPr>
        <p:txBody>
          <a:bodyPr/>
          <a:lstStyle>
            <a:lvl1pPr marL="0" indent="0" algn="ctr">
              <a:buNone/>
              <a:defRPr sz="1801"/>
            </a:lvl1pPr>
            <a:lvl2pPr marL="342908" indent="0" algn="ctr">
              <a:buNone/>
              <a:defRPr sz="1500"/>
            </a:lvl2pPr>
            <a:lvl3pPr marL="685818" indent="0" algn="ctr">
              <a:buNone/>
              <a:defRPr sz="1350"/>
            </a:lvl3pPr>
            <a:lvl4pPr marL="1028726" indent="0" algn="ctr">
              <a:buNone/>
              <a:defRPr sz="1200"/>
            </a:lvl4pPr>
            <a:lvl5pPr marL="1371634" indent="0" algn="ctr">
              <a:buNone/>
              <a:defRPr sz="1200"/>
            </a:lvl5pPr>
            <a:lvl6pPr marL="1714543" indent="0" algn="ctr">
              <a:buNone/>
              <a:defRPr sz="1200"/>
            </a:lvl6pPr>
            <a:lvl7pPr marL="2057452" indent="0" algn="ctr">
              <a:buNone/>
              <a:defRPr sz="1200"/>
            </a:lvl7pPr>
            <a:lvl8pPr marL="2400360" indent="0" algn="ctr">
              <a:buNone/>
              <a:defRPr sz="1200"/>
            </a:lvl8pPr>
            <a:lvl9pPr marL="2743269"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C72F3CF-A96D-3741-95D2-10453C828EC6}" type="datetime1">
              <a:rPr lang="en-GB" smtClean="0"/>
              <a:t>03/09/2018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10464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6A32B18-9678-7841-9532-3CC28A9012DB}" type="datetime1">
              <a:rPr lang="en-GB" smtClean="0"/>
              <a:t>03/09/2018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118412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649112"/>
            <a:ext cx="1478756" cy="10332156"/>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71488" y="649112"/>
            <a:ext cx="4350544" cy="1033215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D4A0B75-AFDB-564C-8FEA-24D1215F4B9B}" type="datetime1">
              <a:rPr lang="en-GB" smtClean="0"/>
              <a:t>03/09/2018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234962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1AC8A70-033E-2B46-AD6F-4EFB888620D9}" type="datetime1">
              <a:rPr lang="en-GB" smtClean="0"/>
              <a:t>03/09/2018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15723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8" y="3039537"/>
            <a:ext cx="5915025" cy="5071532"/>
          </a:xfrm>
        </p:spPr>
        <p:txBody>
          <a:bodyPr anchor="b"/>
          <a:lstStyle>
            <a:lvl1pPr>
              <a:defRPr sz="4500"/>
            </a:lvl1pPr>
          </a:lstStyle>
          <a:p>
            <a:r>
              <a:rPr lang="en-US" smtClean="0"/>
              <a:t>Click to edit Master title style</a:t>
            </a:r>
            <a:endParaRPr lang="en-US" dirty="0"/>
          </a:p>
        </p:txBody>
      </p:sp>
      <p:sp>
        <p:nvSpPr>
          <p:cNvPr id="3" name="Text Placeholder 2"/>
          <p:cNvSpPr>
            <a:spLocks noGrp="1"/>
          </p:cNvSpPr>
          <p:nvPr>
            <p:ph type="body" idx="1"/>
          </p:nvPr>
        </p:nvSpPr>
        <p:spPr>
          <a:xfrm>
            <a:off x="467918" y="8159049"/>
            <a:ext cx="5915025" cy="2666999"/>
          </a:xfrm>
        </p:spPr>
        <p:txBody>
          <a:bodyPr/>
          <a:lstStyle>
            <a:lvl1pPr marL="0" indent="0">
              <a:buNone/>
              <a:defRPr sz="1801">
                <a:solidFill>
                  <a:schemeClr val="tx1"/>
                </a:solidFill>
              </a:defRPr>
            </a:lvl1pPr>
            <a:lvl2pPr marL="342908" indent="0">
              <a:buNone/>
              <a:defRPr sz="1500">
                <a:solidFill>
                  <a:schemeClr val="tx1">
                    <a:tint val="75000"/>
                  </a:schemeClr>
                </a:solidFill>
              </a:defRPr>
            </a:lvl2pPr>
            <a:lvl3pPr marL="685818" indent="0">
              <a:buNone/>
              <a:defRPr sz="1350">
                <a:solidFill>
                  <a:schemeClr val="tx1">
                    <a:tint val="75000"/>
                  </a:schemeClr>
                </a:solidFill>
              </a:defRPr>
            </a:lvl3pPr>
            <a:lvl4pPr marL="1028726" indent="0">
              <a:buNone/>
              <a:defRPr sz="1200">
                <a:solidFill>
                  <a:schemeClr val="tx1">
                    <a:tint val="75000"/>
                  </a:schemeClr>
                </a:solidFill>
              </a:defRPr>
            </a:lvl4pPr>
            <a:lvl5pPr marL="1371634" indent="0">
              <a:buNone/>
              <a:defRPr sz="1200">
                <a:solidFill>
                  <a:schemeClr val="tx1">
                    <a:tint val="75000"/>
                  </a:schemeClr>
                </a:solidFill>
              </a:defRPr>
            </a:lvl5pPr>
            <a:lvl6pPr marL="1714543" indent="0">
              <a:buNone/>
              <a:defRPr sz="1200">
                <a:solidFill>
                  <a:schemeClr val="tx1">
                    <a:tint val="75000"/>
                  </a:schemeClr>
                </a:solidFill>
              </a:defRPr>
            </a:lvl6pPr>
            <a:lvl7pPr marL="2057452" indent="0">
              <a:buNone/>
              <a:defRPr sz="1200">
                <a:solidFill>
                  <a:schemeClr val="tx1">
                    <a:tint val="75000"/>
                  </a:schemeClr>
                </a:solidFill>
              </a:defRPr>
            </a:lvl7pPr>
            <a:lvl8pPr marL="2400360" indent="0">
              <a:buNone/>
              <a:defRPr sz="1200">
                <a:solidFill>
                  <a:schemeClr val="tx1">
                    <a:tint val="75000"/>
                  </a:schemeClr>
                </a:solidFill>
              </a:defRPr>
            </a:lvl8pPr>
            <a:lvl9pPr marL="2743269"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3A8FCE1-BB84-E746-8538-E0A9F9030DA5}" type="datetime1">
              <a:rPr lang="en-GB" smtClean="0"/>
              <a:t>03/09/2018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998014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71488" y="3245556"/>
            <a:ext cx="2914650" cy="77357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471863" y="3245556"/>
            <a:ext cx="2914650" cy="77357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6906935-B030-D34A-B5D8-FB3C275BA550}" type="datetime1">
              <a:rPr lang="en-GB" smtClean="0"/>
              <a:t>03/09/2018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426904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3" y="649114"/>
            <a:ext cx="5915025" cy="235655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472381" y="2988734"/>
            <a:ext cx="2901255" cy="1464732"/>
          </a:xfrm>
        </p:spPr>
        <p:txBody>
          <a:bodyPr anchor="b"/>
          <a:lstStyle>
            <a:lvl1pPr marL="0" indent="0">
              <a:buNone/>
              <a:defRPr sz="1801" b="1"/>
            </a:lvl1pPr>
            <a:lvl2pPr marL="342908" indent="0">
              <a:buNone/>
              <a:defRPr sz="1500" b="1"/>
            </a:lvl2pPr>
            <a:lvl3pPr marL="685818" indent="0">
              <a:buNone/>
              <a:defRPr sz="1350" b="1"/>
            </a:lvl3pPr>
            <a:lvl4pPr marL="1028726" indent="0">
              <a:buNone/>
              <a:defRPr sz="1200" b="1"/>
            </a:lvl4pPr>
            <a:lvl5pPr marL="1371634" indent="0">
              <a:buNone/>
              <a:defRPr sz="1200" b="1"/>
            </a:lvl5pPr>
            <a:lvl6pPr marL="1714543" indent="0">
              <a:buNone/>
              <a:defRPr sz="1200" b="1"/>
            </a:lvl6pPr>
            <a:lvl7pPr marL="2057452" indent="0">
              <a:buNone/>
              <a:defRPr sz="1200" b="1"/>
            </a:lvl7pPr>
            <a:lvl8pPr marL="2400360" indent="0">
              <a:buNone/>
              <a:defRPr sz="1200" b="1"/>
            </a:lvl8pPr>
            <a:lvl9pPr marL="2743269"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72381" y="4453468"/>
            <a:ext cx="2901255" cy="65503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471865" y="2988734"/>
            <a:ext cx="2915543" cy="1464732"/>
          </a:xfrm>
        </p:spPr>
        <p:txBody>
          <a:bodyPr anchor="b"/>
          <a:lstStyle>
            <a:lvl1pPr marL="0" indent="0">
              <a:buNone/>
              <a:defRPr sz="1801" b="1"/>
            </a:lvl1pPr>
            <a:lvl2pPr marL="342908" indent="0">
              <a:buNone/>
              <a:defRPr sz="1500" b="1"/>
            </a:lvl2pPr>
            <a:lvl3pPr marL="685818" indent="0">
              <a:buNone/>
              <a:defRPr sz="1350" b="1"/>
            </a:lvl3pPr>
            <a:lvl4pPr marL="1028726" indent="0">
              <a:buNone/>
              <a:defRPr sz="1200" b="1"/>
            </a:lvl4pPr>
            <a:lvl5pPr marL="1371634" indent="0">
              <a:buNone/>
              <a:defRPr sz="1200" b="1"/>
            </a:lvl5pPr>
            <a:lvl6pPr marL="1714543" indent="0">
              <a:buNone/>
              <a:defRPr sz="1200" b="1"/>
            </a:lvl6pPr>
            <a:lvl7pPr marL="2057452" indent="0">
              <a:buNone/>
              <a:defRPr sz="1200" b="1"/>
            </a:lvl7pPr>
            <a:lvl8pPr marL="2400360" indent="0">
              <a:buNone/>
              <a:defRPr sz="1200" b="1"/>
            </a:lvl8pPr>
            <a:lvl9pPr marL="2743269"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3471865" y="4453468"/>
            <a:ext cx="2915543" cy="65503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F7EEF10-14A3-DC40-AC80-0653562B7D40}" type="datetime1">
              <a:rPr lang="en-GB" smtClean="0"/>
              <a:t>03/09/2018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248478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A98A859-BE9A-344D-B33C-E69F6D1435CB}" type="datetime1">
              <a:rPr lang="en-GB" smtClean="0"/>
              <a:t>03/09/2018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474309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714BEC-3711-6149-84F6-A60B4093FD6F}" type="datetime1">
              <a:rPr lang="en-GB" smtClean="0"/>
              <a:t>03/09/2018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054321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812800"/>
            <a:ext cx="2211884" cy="2844800"/>
          </a:xfrm>
        </p:spPr>
        <p:txBody>
          <a:bodyPr anchor="b"/>
          <a:lstStyle>
            <a:lvl1pPr>
              <a:defRPr sz="2400"/>
            </a:lvl1pPr>
          </a:lstStyle>
          <a:p>
            <a:r>
              <a:rPr lang="en-US" smtClean="0"/>
              <a:t>Click to edit Master title style</a:t>
            </a:r>
            <a:endParaRPr lang="en-US" dirty="0"/>
          </a:p>
        </p:txBody>
      </p:sp>
      <p:sp>
        <p:nvSpPr>
          <p:cNvPr id="3" name="Content Placeholder 2"/>
          <p:cNvSpPr>
            <a:spLocks noGrp="1"/>
          </p:cNvSpPr>
          <p:nvPr>
            <p:ph idx="1"/>
          </p:nvPr>
        </p:nvSpPr>
        <p:spPr>
          <a:xfrm>
            <a:off x="2915545" y="1755425"/>
            <a:ext cx="3471863" cy="8664222"/>
          </a:xfrm>
        </p:spPr>
        <p:txBody>
          <a:bodyPr/>
          <a:lstStyle>
            <a:lvl1pPr>
              <a:defRPr sz="2400"/>
            </a:lvl1pPr>
            <a:lvl2pPr>
              <a:defRPr sz="2100"/>
            </a:lvl2pPr>
            <a:lvl3pPr>
              <a:defRPr sz="1801"/>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72381" y="3657601"/>
            <a:ext cx="2211884" cy="6776156"/>
          </a:xfrm>
        </p:spPr>
        <p:txBody>
          <a:bodyPr/>
          <a:lstStyle>
            <a:lvl1pPr marL="0" indent="0">
              <a:buNone/>
              <a:defRPr sz="1200"/>
            </a:lvl1pPr>
            <a:lvl2pPr marL="342908" indent="0">
              <a:buNone/>
              <a:defRPr sz="1050"/>
            </a:lvl2pPr>
            <a:lvl3pPr marL="685818" indent="0">
              <a:buNone/>
              <a:defRPr sz="900"/>
            </a:lvl3pPr>
            <a:lvl4pPr marL="1028726" indent="0">
              <a:buNone/>
              <a:defRPr sz="750"/>
            </a:lvl4pPr>
            <a:lvl5pPr marL="1371634" indent="0">
              <a:buNone/>
              <a:defRPr sz="750"/>
            </a:lvl5pPr>
            <a:lvl6pPr marL="1714543" indent="0">
              <a:buNone/>
              <a:defRPr sz="750"/>
            </a:lvl6pPr>
            <a:lvl7pPr marL="2057452" indent="0">
              <a:buNone/>
              <a:defRPr sz="750"/>
            </a:lvl7pPr>
            <a:lvl8pPr marL="2400360" indent="0">
              <a:buNone/>
              <a:defRPr sz="750"/>
            </a:lvl8pPr>
            <a:lvl9pPr marL="2743269"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58818DD-5836-BD4D-ADA5-B524D1DE398F}" type="datetime1">
              <a:rPr lang="en-GB" smtClean="0"/>
              <a:t>03/09/2018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091828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812800"/>
            <a:ext cx="2211884" cy="2844800"/>
          </a:xfrm>
        </p:spPr>
        <p:txBody>
          <a:bodyPr anchor="b"/>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915545" y="1755425"/>
            <a:ext cx="3471863" cy="8664222"/>
          </a:xfrm>
        </p:spPr>
        <p:txBody>
          <a:bodyPr anchor="t"/>
          <a:lstStyle>
            <a:lvl1pPr marL="0" indent="0">
              <a:buNone/>
              <a:defRPr sz="2400"/>
            </a:lvl1pPr>
            <a:lvl2pPr marL="342908" indent="0">
              <a:buNone/>
              <a:defRPr sz="2100"/>
            </a:lvl2pPr>
            <a:lvl3pPr marL="685818" indent="0">
              <a:buNone/>
              <a:defRPr sz="1801"/>
            </a:lvl3pPr>
            <a:lvl4pPr marL="1028726" indent="0">
              <a:buNone/>
              <a:defRPr sz="1500"/>
            </a:lvl4pPr>
            <a:lvl5pPr marL="1371634" indent="0">
              <a:buNone/>
              <a:defRPr sz="1500"/>
            </a:lvl5pPr>
            <a:lvl6pPr marL="1714543" indent="0">
              <a:buNone/>
              <a:defRPr sz="1500"/>
            </a:lvl6pPr>
            <a:lvl7pPr marL="2057452" indent="0">
              <a:buNone/>
              <a:defRPr sz="1500"/>
            </a:lvl7pPr>
            <a:lvl8pPr marL="2400360" indent="0">
              <a:buNone/>
              <a:defRPr sz="1500"/>
            </a:lvl8pPr>
            <a:lvl9pPr marL="2743269"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72381" y="3657601"/>
            <a:ext cx="2211884" cy="6776156"/>
          </a:xfrm>
        </p:spPr>
        <p:txBody>
          <a:bodyPr/>
          <a:lstStyle>
            <a:lvl1pPr marL="0" indent="0">
              <a:buNone/>
              <a:defRPr sz="1200"/>
            </a:lvl1pPr>
            <a:lvl2pPr marL="342908" indent="0">
              <a:buNone/>
              <a:defRPr sz="1050"/>
            </a:lvl2pPr>
            <a:lvl3pPr marL="685818" indent="0">
              <a:buNone/>
              <a:defRPr sz="900"/>
            </a:lvl3pPr>
            <a:lvl4pPr marL="1028726" indent="0">
              <a:buNone/>
              <a:defRPr sz="750"/>
            </a:lvl4pPr>
            <a:lvl5pPr marL="1371634" indent="0">
              <a:buNone/>
              <a:defRPr sz="750"/>
            </a:lvl5pPr>
            <a:lvl6pPr marL="1714543" indent="0">
              <a:buNone/>
              <a:defRPr sz="750"/>
            </a:lvl6pPr>
            <a:lvl7pPr marL="2057452" indent="0">
              <a:buNone/>
              <a:defRPr sz="750"/>
            </a:lvl7pPr>
            <a:lvl8pPr marL="2400360" indent="0">
              <a:buNone/>
              <a:defRPr sz="750"/>
            </a:lvl8pPr>
            <a:lvl9pPr marL="2743269"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BDA86B-5219-8947-B522-D3DC536F9014}" type="datetime1">
              <a:rPr lang="en-GB" smtClean="0"/>
              <a:t>03/09/2018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1634012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90" y="649114"/>
            <a:ext cx="5915025" cy="235655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71490" y="3245556"/>
            <a:ext cx="5915025" cy="773571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71488" y="11300182"/>
            <a:ext cx="1543050" cy="649111"/>
          </a:xfrm>
          <a:prstGeom prst="rect">
            <a:avLst/>
          </a:prstGeom>
        </p:spPr>
        <p:txBody>
          <a:bodyPr vert="horz" lIns="91440" tIns="45720" rIns="91440" bIns="45720" rtlCol="0" anchor="ctr"/>
          <a:lstStyle>
            <a:lvl1pPr algn="l">
              <a:defRPr sz="900">
                <a:solidFill>
                  <a:schemeClr val="tx1">
                    <a:tint val="75000"/>
                  </a:schemeClr>
                </a:solidFill>
              </a:defRPr>
            </a:lvl1pPr>
          </a:lstStyle>
          <a:p>
            <a:fld id="{AD858871-8A29-2C48-8A8F-E544644E699E}" type="datetime1">
              <a:rPr lang="en-GB" smtClean="0"/>
              <a:t>03/09/2018</a:t>
            </a:fld>
            <a:endParaRPr lang="en-US"/>
          </a:p>
        </p:txBody>
      </p:sp>
      <p:sp>
        <p:nvSpPr>
          <p:cNvPr id="5" name="Footer Placeholder 4"/>
          <p:cNvSpPr>
            <a:spLocks noGrp="1"/>
          </p:cNvSpPr>
          <p:nvPr>
            <p:ph type="ftr" sz="quarter" idx="3"/>
          </p:nvPr>
        </p:nvSpPr>
        <p:spPr>
          <a:xfrm>
            <a:off x="2271715" y="11300182"/>
            <a:ext cx="2314575" cy="64911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11300182"/>
            <a:ext cx="1543050" cy="649111"/>
          </a:xfrm>
          <a:prstGeom prst="rect">
            <a:avLst/>
          </a:prstGeom>
        </p:spPr>
        <p:txBody>
          <a:bodyPr vert="horz" lIns="91440" tIns="45720" rIns="91440" bIns="45720" rtlCol="0" anchor="ctr"/>
          <a:lstStyle>
            <a:lvl1pPr algn="r">
              <a:defRPr sz="900">
                <a:solidFill>
                  <a:schemeClr val="tx1">
                    <a:tint val="75000"/>
                  </a:schemeClr>
                </a:solidFill>
              </a:defRPr>
            </a:lvl1pPr>
          </a:lstStyle>
          <a:p>
            <a:fld id="{EAB789F6-3BD3-1645-B8E5-7AE28DC0F5BB}" type="slidenum">
              <a:rPr lang="en-US" smtClean="0"/>
              <a:t>‹#›</a:t>
            </a:fld>
            <a:endParaRPr lang="en-US"/>
          </a:p>
        </p:txBody>
      </p:sp>
    </p:spTree>
    <p:extLst>
      <p:ext uri="{BB962C8B-B14F-4D97-AF65-F5344CB8AC3E}">
        <p14:creationId xmlns:p14="http://schemas.microsoft.com/office/powerpoint/2010/main" val="3872870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685818"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4" indent="-171454" algn="l" defTabSz="685818"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62" indent="-171454" algn="l" defTabSz="685818" rtl="0" eaLnBrk="1" latinLnBrk="0" hangingPunct="1">
        <a:lnSpc>
          <a:spcPct val="90000"/>
        </a:lnSpc>
        <a:spcBef>
          <a:spcPts val="375"/>
        </a:spcBef>
        <a:buFont typeface="Arial" panose="020B0604020202020204" pitchFamily="34" charset="0"/>
        <a:buChar char="•"/>
        <a:defRPr sz="1801" kern="1200">
          <a:solidFill>
            <a:schemeClr val="tx1"/>
          </a:solidFill>
          <a:latin typeface="+mn-lt"/>
          <a:ea typeface="+mn-ea"/>
          <a:cs typeface="+mn-cs"/>
        </a:defRPr>
      </a:lvl2pPr>
      <a:lvl3pPr marL="857272" indent="-171454" algn="l" defTabSz="685818"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80"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88"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97"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906"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814"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723"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18" rtl="0" eaLnBrk="1" latinLnBrk="0" hangingPunct="1">
        <a:defRPr sz="1350" kern="1200">
          <a:solidFill>
            <a:schemeClr val="tx1"/>
          </a:solidFill>
          <a:latin typeface="+mn-lt"/>
          <a:ea typeface="+mn-ea"/>
          <a:cs typeface="+mn-cs"/>
        </a:defRPr>
      </a:lvl1pPr>
      <a:lvl2pPr marL="342908" algn="l" defTabSz="685818" rtl="0" eaLnBrk="1" latinLnBrk="0" hangingPunct="1">
        <a:defRPr sz="1350" kern="1200">
          <a:solidFill>
            <a:schemeClr val="tx1"/>
          </a:solidFill>
          <a:latin typeface="+mn-lt"/>
          <a:ea typeface="+mn-ea"/>
          <a:cs typeface="+mn-cs"/>
        </a:defRPr>
      </a:lvl2pPr>
      <a:lvl3pPr marL="685818" algn="l" defTabSz="685818" rtl="0" eaLnBrk="1" latinLnBrk="0" hangingPunct="1">
        <a:defRPr sz="1350" kern="1200">
          <a:solidFill>
            <a:schemeClr val="tx1"/>
          </a:solidFill>
          <a:latin typeface="+mn-lt"/>
          <a:ea typeface="+mn-ea"/>
          <a:cs typeface="+mn-cs"/>
        </a:defRPr>
      </a:lvl3pPr>
      <a:lvl4pPr marL="1028726" algn="l" defTabSz="685818" rtl="0" eaLnBrk="1" latinLnBrk="0" hangingPunct="1">
        <a:defRPr sz="1350" kern="1200">
          <a:solidFill>
            <a:schemeClr val="tx1"/>
          </a:solidFill>
          <a:latin typeface="+mn-lt"/>
          <a:ea typeface="+mn-ea"/>
          <a:cs typeface="+mn-cs"/>
        </a:defRPr>
      </a:lvl4pPr>
      <a:lvl5pPr marL="1371634" algn="l" defTabSz="685818" rtl="0" eaLnBrk="1" latinLnBrk="0" hangingPunct="1">
        <a:defRPr sz="1350" kern="1200">
          <a:solidFill>
            <a:schemeClr val="tx1"/>
          </a:solidFill>
          <a:latin typeface="+mn-lt"/>
          <a:ea typeface="+mn-ea"/>
          <a:cs typeface="+mn-cs"/>
        </a:defRPr>
      </a:lvl5pPr>
      <a:lvl6pPr marL="1714543" algn="l" defTabSz="685818" rtl="0" eaLnBrk="1" latinLnBrk="0" hangingPunct="1">
        <a:defRPr sz="1350" kern="1200">
          <a:solidFill>
            <a:schemeClr val="tx1"/>
          </a:solidFill>
          <a:latin typeface="+mn-lt"/>
          <a:ea typeface="+mn-ea"/>
          <a:cs typeface="+mn-cs"/>
        </a:defRPr>
      </a:lvl6pPr>
      <a:lvl7pPr marL="2057452" algn="l" defTabSz="685818" rtl="0" eaLnBrk="1" latinLnBrk="0" hangingPunct="1">
        <a:defRPr sz="1350" kern="1200">
          <a:solidFill>
            <a:schemeClr val="tx1"/>
          </a:solidFill>
          <a:latin typeface="+mn-lt"/>
          <a:ea typeface="+mn-ea"/>
          <a:cs typeface="+mn-cs"/>
        </a:defRPr>
      </a:lvl7pPr>
      <a:lvl8pPr marL="2400360" algn="l" defTabSz="685818" rtl="0" eaLnBrk="1" latinLnBrk="0" hangingPunct="1">
        <a:defRPr sz="1350" kern="1200">
          <a:solidFill>
            <a:schemeClr val="tx1"/>
          </a:solidFill>
          <a:latin typeface="+mn-lt"/>
          <a:ea typeface="+mn-ea"/>
          <a:cs typeface="+mn-cs"/>
        </a:defRPr>
      </a:lvl8pPr>
      <a:lvl9pPr marL="2743269" algn="l" defTabSz="685818"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jpeg"/><Relationship Id="rId6" Type="http://schemas.openxmlformats.org/officeDocument/2006/relationships/image" Target="../media/image4.jpeg"/><Relationship Id="rId7"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jpeg"/><Relationship Id="rId5" Type="http://schemas.openxmlformats.org/officeDocument/2006/relationships/image" Target="../media/image22.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5.jpeg"/></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jpeg"/><Relationship Id="rId5" Type="http://schemas.openxmlformats.org/officeDocument/2006/relationships/image" Target="../media/image28.jpe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jpeg"/><Relationship Id="rId5" Type="http://schemas.openxmlformats.org/officeDocument/2006/relationships/image" Target="../media/image31.jpe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33.jpeg"/><Relationship Id="rId5" Type="http://schemas.openxmlformats.org/officeDocument/2006/relationships/image" Target="../media/image34.jpe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35.jpe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hyperlink" Target="mailto:#4.@58" TargetMode="External"/><Relationship Id="rId4" Type="http://schemas.openxmlformats.org/officeDocument/2006/relationships/image" Target="../media/image36.jpeg"/><Relationship Id="rId5" Type="http://schemas.openxmlformats.org/officeDocument/2006/relationships/image" Target="../media/image37.jpeg"/><Relationship Id="rId6" Type="http://schemas.openxmlformats.org/officeDocument/2006/relationships/image" Target="../media/image38.jpe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39.jpeg"/><Relationship Id="rId4" Type="http://schemas.openxmlformats.org/officeDocument/2006/relationships/image" Target="../media/image40.jpe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hyperlink" Target="http://www.protein-nmr.org.uk/"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41.jpeg"/><Relationship Id="rId4" Type="http://schemas.openxmlformats.org/officeDocument/2006/relationships/image" Target="../media/image42.jpeg"/><Relationship Id="rId5" Type="http://schemas.openxmlformats.org/officeDocument/2006/relationships/image" Target="../media/image43.jpe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44.jpeg"/><Relationship Id="rId4" Type="http://schemas.openxmlformats.org/officeDocument/2006/relationships/image" Target="../media/image45.jpe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46.tiff"/><Relationship Id="rId4" Type="http://schemas.openxmlformats.org/officeDocument/2006/relationships/image" Target="../media/image47.tiff"/><Relationship Id="rId5" Type="http://schemas.openxmlformats.org/officeDocument/2006/relationships/image" Target="../media/image48.tiff"/><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49.jpeg"/><Relationship Id="rId4" Type="http://schemas.openxmlformats.org/officeDocument/2006/relationships/image" Target="../media/image50.jpeg"/><Relationship Id="rId5" Type="http://schemas.openxmlformats.org/officeDocument/2006/relationships/image" Target="../media/image51.jpe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52.jpeg"/><Relationship Id="rId4" Type="http://schemas.openxmlformats.org/officeDocument/2006/relationships/image" Target="../media/image53.jpe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4.jpe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hyperlink" Target="http://www.ccpn.ac.uk/" TargetMode="External"/><Relationship Id="rId6" Type="http://schemas.openxmlformats.org/officeDocument/2006/relationships/hyperlink" Target="mailto:ccpnmrv3@google.com" TargetMode="External"/><Relationship Id="rId7" Type="http://schemas.openxmlformats.org/officeDocument/2006/relationships/hyperlink" Target="https://bitbucket.org/ccpnmr/issue-tracker/" TargetMode="External"/><Relationship Id="rId8" Type="http://schemas.openxmlformats.org/officeDocument/2006/relationships/hyperlink" Target="https://www.ncbi.nlm.nih.gov/pmc/articles/PMC5095159/" TargetMode="External"/><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5" Type="http://schemas.openxmlformats.org/officeDocument/2006/relationships/image" Target="../media/image13.jpe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jpe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9.jpe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52727" y="614154"/>
            <a:ext cx="1417813" cy="585991"/>
          </a:xfrm>
          <a:prstGeom prst="rect">
            <a:avLst/>
          </a:prstGeom>
        </p:spPr>
      </p:pic>
      <p:pic>
        <p:nvPicPr>
          <p:cNvPr id="9" name="Picture 8"/>
          <p:cNvPicPr>
            <a:picLocks noChangeAspect="1"/>
          </p:cNvPicPr>
          <p:nvPr/>
        </p:nvPicPr>
        <p:blipFill>
          <a:blip r:embed="rId4"/>
          <a:stretch>
            <a:fillRect/>
          </a:stretch>
        </p:blipFill>
        <p:spPr>
          <a:xfrm>
            <a:off x="1852654" y="614154"/>
            <a:ext cx="4671239" cy="585991"/>
          </a:xfrm>
          <a:prstGeom prst="rect">
            <a:avLst/>
          </a:prstGeom>
        </p:spPr>
      </p:pic>
      <p:sp>
        <p:nvSpPr>
          <p:cNvPr id="10" name="Rectangle 9"/>
          <p:cNvSpPr/>
          <p:nvPr/>
        </p:nvSpPr>
        <p:spPr>
          <a:xfrm>
            <a:off x="1852656" y="722482"/>
            <a:ext cx="4671238" cy="369460"/>
          </a:xfrm>
          <a:prstGeom prst="rect">
            <a:avLst/>
          </a:prstGeom>
        </p:spPr>
        <p:txBody>
          <a:bodyPr wrap="square">
            <a:spAutoFit/>
          </a:bodyPr>
          <a:lstStyle/>
          <a:p>
            <a:pPr algn="ctr"/>
            <a:r>
              <a:rPr lang="en-US" sz="1801" b="1" dirty="0">
                <a:solidFill>
                  <a:srgbClr val="F5FFFF"/>
                </a:solidFill>
                <a:latin typeface="Helvetica-Bold" charset="0"/>
              </a:rPr>
              <a:t>CcpNmr Analysis Version 3</a:t>
            </a:r>
            <a:endParaRPr lang="en-US" sz="1801" dirty="0"/>
          </a:p>
        </p:txBody>
      </p:sp>
      <p:sp>
        <p:nvSpPr>
          <p:cNvPr id="11" name="Rectangle 10"/>
          <p:cNvSpPr/>
          <p:nvPr/>
        </p:nvSpPr>
        <p:spPr>
          <a:xfrm>
            <a:off x="1514053" y="2408324"/>
            <a:ext cx="3829895" cy="369460"/>
          </a:xfrm>
          <a:prstGeom prst="rect">
            <a:avLst/>
          </a:prstGeom>
        </p:spPr>
        <p:txBody>
          <a:bodyPr wrap="none">
            <a:spAutoFit/>
          </a:bodyPr>
          <a:lstStyle/>
          <a:p>
            <a:r>
              <a:rPr lang="en-US" sz="1801" b="1" dirty="0" smtClean="0">
                <a:solidFill>
                  <a:srgbClr val="073A6C"/>
                </a:solidFill>
                <a:latin typeface="LucidaGrande-Bold" charset="0"/>
              </a:rPr>
              <a:t>Backbone Assignment Tutorial</a:t>
            </a:r>
            <a:endParaRPr lang="en-US" sz="1801" dirty="0"/>
          </a:p>
        </p:txBody>
      </p:sp>
      <p:sp>
        <p:nvSpPr>
          <p:cNvPr id="5" name="Slide Number Placeholder 4"/>
          <p:cNvSpPr>
            <a:spLocks noGrp="1"/>
          </p:cNvSpPr>
          <p:nvPr>
            <p:ph type="sldNum" sz="quarter" idx="12"/>
          </p:nvPr>
        </p:nvSpPr>
        <p:spPr>
          <a:xfrm>
            <a:off x="4741289" y="11303525"/>
            <a:ext cx="1543050" cy="649111"/>
          </a:xfrm>
        </p:spPr>
        <p:txBody>
          <a:bodyPr/>
          <a:lstStyle/>
          <a:p>
            <a:fld id="{EAB789F6-3BD3-1645-B8E5-7AE28DC0F5BB}" type="slidenum">
              <a:rPr lang="en-US" smtClean="0"/>
              <a:t>0</a:t>
            </a:fld>
            <a:endParaRPr lang="en-US"/>
          </a:p>
        </p:txBody>
      </p:sp>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t="-2" b="9182"/>
          <a:stretch/>
        </p:blipFill>
        <p:spPr>
          <a:xfrm>
            <a:off x="1372956" y="8504063"/>
            <a:ext cx="4052445" cy="1692000"/>
          </a:xfrm>
          <a:prstGeom prst="rect">
            <a:avLst/>
          </a:prstGeom>
        </p:spPr>
      </p:pic>
      <p:pic>
        <p:nvPicPr>
          <p:cNvPr id="14" name="Picture 13"/>
          <p:cNvPicPr>
            <a:picLocks noChangeAspect="1"/>
          </p:cNvPicPr>
          <p:nvPr/>
        </p:nvPicPr>
        <p:blipFill>
          <a:blip r:embed="rId6">
            <a:alphaModFix amt="62000"/>
            <a:extLst>
              <a:ext uri="{BEBA8EAE-BF5A-486C-A8C5-ECC9F3942E4B}">
                <a14:imgProps xmlns:a14="http://schemas.microsoft.com/office/drawing/2010/main">
                  <a14:imgLayer r:embed="rId7">
                    <a14:imgEffect>
                      <a14:saturation sat="374000"/>
                    </a14:imgEffect>
                    <a14:imgEffect>
                      <a14:brightnessContrast bright="46000"/>
                    </a14:imgEffect>
                  </a14:imgLayer>
                </a14:imgProps>
              </a:ext>
              <a:ext uri="{28A0092B-C50C-407E-A947-70E740481C1C}">
                <a14:useLocalDpi xmlns:a14="http://schemas.microsoft.com/office/drawing/2010/main" val="0"/>
              </a:ext>
            </a:extLst>
          </a:blip>
          <a:stretch>
            <a:fillRect/>
          </a:stretch>
        </p:blipFill>
        <p:spPr>
          <a:xfrm>
            <a:off x="1599907" y="3316854"/>
            <a:ext cx="3598543" cy="3980689"/>
          </a:xfrm>
          <a:prstGeom prst="rect">
            <a:avLst/>
          </a:prstGeom>
        </p:spPr>
      </p:pic>
    </p:spTree>
    <p:extLst>
      <p:ext uri="{BB962C8B-B14F-4D97-AF65-F5344CB8AC3E}">
        <p14:creationId xmlns:p14="http://schemas.microsoft.com/office/powerpoint/2010/main" val="14736918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2"/>
            <a:ext cx="6857999" cy="1044297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24" name="Rectangle 23"/>
          <p:cNvSpPr/>
          <p:nvPr/>
        </p:nvSpPr>
        <p:spPr>
          <a:xfrm>
            <a:off x="153902" y="1170941"/>
            <a:ext cx="6214918" cy="9171742"/>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Assignment </a:t>
            </a:r>
            <a:r>
              <a:rPr lang="en-US" sz="1200" b="1" dirty="0" smtClean="0">
                <a:latin typeface="Lucida Grande" charset="0"/>
                <a:ea typeface="Lucida Grande" charset="0"/>
                <a:cs typeface="Lucida Grande" charset="0"/>
              </a:rPr>
              <a:t>nomenclatures </a:t>
            </a:r>
            <a:r>
              <a:rPr lang="en-US" sz="1200" dirty="0" smtClean="0">
                <a:latin typeface="Lucida Grande" charset="0"/>
                <a:ea typeface="Lucida Grande" charset="0"/>
                <a:cs typeface="Lucida Grande" charset="0"/>
              </a:rPr>
              <a:t>(Explanation only)</a:t>
            </a:r>
          </a:p>
          <a:p>
            <a:pPr>
              <a:lnSpc>
                <a:spcPct val="150000"/>
              </a:lnSpc>
            </a:pPr>
            <a:r>
              <a:rPr lang="en-US" sz="1000" b="1" dirty="0" smtClean="0">
                <a:latin typeface="Lucida Grande" charset="0"/>
                <a:ea typeface="Lucida Grande" charset="0"/>
                <a:cs typeface="Lucida Grande" charset="0"/>
              </a:rPr>
              <a:t> </a:t>
            </a:r>
            <a:endParaRPr lang="en-US" sz="1000" b="1" dirty="0">
              <a:latin typeface="Lucida Grande" charset="0"/>
              <a:ea typeface="Lucida Grande" charset="0"/>
              <a:cs typeface="Lucida Grande" charset="0"/>
            </a:endParaRPr>
          </a:p>
          <a:p>
            <a:r>
              <a:rPr lang="en-US" sz="1000" b="1" dirty="0">
                <a:latin typeface="Lucida Grande" charset="0"/>
                <a:ea typeface="Lucida Grande" charset="0"/>
                <a:cs typeface="Lucida Grande" charset="0"/>
              </a:rPr>
              <a:t>Assignment in AnalysisAssign is simply a matter of setting strings that define the </a:t>
            </a:r>
            <a:r>
              <a:rPr lang="en-US" sz="1000" b="1" dirty="0" err="1" smtClean="0">
                <a:latin typeface="Lucida Grande" charset="0"/>
                <a:ea typeface="Lucida Grande" charset="0"/>
                <a:cs typeface="Lucida Grande" charset="0"/>
              </a:rPr>
              <a:t>NmrAtoms</a:t>
            </a:r>
            <a:r>
              <a:rPr lang="en-US" sz="1000" dirty="0">
                <a:latin typeface="Lucida Grande" charset="0"/>
                <a:ea typeface="Lucida Grande" charset="0"/>
                <a:cs typeface="Lucida Grande" charset="0"/>
              </a:rPr>
              <a:t>.</a:t>
            </a:r>
            <a:endParaRPr lang="en-US" sz="1000" dirty="0" smtClean="0">
              <a:latin typeface="Lucida Grande" charset="0"/>
              <a:ea typeface="Lucida Grande" charset="0"/>
              <a:cs typeface="Lucida Grande" charset="0"/>
            </a:endParaRPr>
          </a:p>
          <a:p>
            <a:endParaRPr lang="en-US" sz="1000" dirty="0">
              <a:latin typeface="Lucida Grande" charset="0"/>
              <a:ea typeface="Lucida Grande" charset="0"/>
              <a:cs typeface="Lucida Grande" charset="0"/>
            </a:endParaRPr>
          </a:p>
          <a:p>
            <a:r>
              <a:rPr lang="en-US" sz="1000" dirty="0">
                <a:latin typeface="Lucida Grande" charset="0"/>
                <a:ea typeface="Lucida Grande" charset="0"/>
                <a:cs typeface="Lucida Grande" charset="0"/>
              </a:rPr>
              <a:t>W</a:t>
            </a:r>
            <a:r>
              <a:rPr lang="en-US" sz="1000" dirty="0" smtClean="0">
                <a:latin typeface="Lucida Grande" charset="0"/>
                <a:ea typeface="Lucida Grande" charset="0"/>
                <a:cs typeface="Lucida Grande" charset="0"/>
              </a:rPr>
              <a:t>e </a:t>
            </a:r>
            <a:r>
              <a:rPr lang="en-US" sz="1000" dirty="0">
                <a:latin typeface="Lucida Grande" charset="0"/>
                <a:ea typeface="Lucida Grande" charset="0"/>
                <a:cs typeface="Lucida Grande" charset="0"/>
              </a:rPr>
              <a:t>call this the ‘id’ (id: identifier) of the </a:t>
            </a:r>
            <a:r>
              <a:rPr lang="en-US" sz="1000" dirty="0" err="1">
                <a:latin typeface="Lucida Grande" charset="0"/>
                <a:ea typeface="Lucida Grande" charset="0"/>
                <a:cs typeface="Lucida Grande" charset="0"/>
              </a:rPr>
              <a:t>NmrAtom</a:t>
            </a:r>
            <a:r>
              <a:rPr lang="en-US" sz="1000" dirty="0">
                <a:latin typeface="Lucida Grande" charset="0"/>
                <a:ea typeface="Lucida Grande" charset="0"/>
                <a:cs typeface="Lucida Grande" charset="0"/>
              </a:rPr>
              <a:t>. If an id matches the strings defining a molecular </a:t>
            </a:r>
            <a:r>
              <a:rPr lang="en-US" sz="1000" dirty="0" smtClean="0">
                <a:latin typeface="Lucida Grande" charset="0"/>
                <a:ea typeface="Lucida Grande" charset="0"/>
                <a:cs typeface="Lucida Grande" charset="0"/>
              </a:rPr>
              <a:t>Atom</a:t>
            </a:r>
            <a:r>
              <a:rPr lang="en-US" sz="1000" baseline="30000" dirty="0" smtClean="0">
                <a:latin typeface="Lucida Grande" charset="0"/>
                <a:ea typeface="Lucida Grande" charset="0"/>
                <a:cs typeface="Lucida Grande" charset="0"/>
              </a:rPr>
              <a:t>1</a:t>
            </a:r>
            <a:r>
              <a:rPr lang="en-US" sz="1000" dirty="0" smtClean="0">
                <a:latin typeface="Lucida Grande" charset="0"/>
                <a:ea typeface="Lucida Grande" charset="0"/>
                <a:cs typeface="Lucida Grande" charset="0"/>
              </a:rPr>
              <a:t>,this effectively constitutes </a:t>
            </a:r>
            <a:r>
              <a:rPr lang="en-US" sz="1000" dirty="0">
                <a:latin typeface="Lucida Grande" charset="0"/>
                <a:ea typeface="Lucida Grande" charset="0"/>
                <a:cs typeface="Lucida Grande" charset="0"/>
              </a:rPr>
              <a:t>an assignment to the Atom. </a:t>
            </a:r>
          </a:p>
          <a:p>
            <a:r>
              <a:rPr lang="en-US" sz="1000" dirty="0" smtClean="0">
                <a:latin typeface="Lucida Grande" charset="0"/>
                <a:ea typeface="Lucida Grande" charset="0"/>
                <a:cs typeface="Lucida Grande" charset="0"/>
              </a:rPr>
              <a:t>If not, the </a:t>
            </a:r>
            <a:r>
              <a:rPr lang="en-US" sz="1000" dirty="0" err="1" smtClean="0">
                <a:latin typeface="Lucida Grande" charset="0"/>
                <a:ea typeface="Lucida Grande" charset="0"/>
                <a:cs typeface="Lucida Grande" charset="0"/>
              </a:rPr>
              <a:t>NmrAtom</a:t>
            </a:r>
            <a:r>
              <a:rPr lang="en-US" sz="1000" dirty="0" smtClean="0">
                <a:latin typeface="Lucida Grande" charset="0"/>
                <a:ea typeface="Lucida Grande" charset="0"/>
                <a:cs typeface="Lucida Grande" charset="0"/>
              </a:rPr>
              <a:t> id is a placeholder, reflecting its progress towards assignment</a:t>
            </a:r>
            <a:r>
              <a:rPr lang="en-US" sz="1000" baseline="30000" dirty="0" smtClean="0">
                <a:latin typeface="Lucida Grande" charset="0"/>
                <a:ea typeface="Lucida Grande" charset="0"/>
                <a:cs typeface="Lucida Grande" charset="0"/>
              </a:rPr>
              <a:t>2</a:t>
            </a:r>
            <a:r>
              <a:rPr lang="en-US" sz="1000" dirty="0" smtClean="0">
                <a:latin typeface="Lucida Grande" charset="0"/>
                <a:ea typeface="Lucida Grande" charset="0"/>
                <a:cs typeface="Lucida Grande" charset="0"/>
              </a:rPr>
              <a:t>. </a:t>
            </a:r>
          </a:p>
          <a:p>
            <a:endParaRPr lang="en-US" sz="1000" dirty="0" smtClean="0">
              <a:latin typeface="Lucida Grande" charset="0"/>
              <a:ea typeface="Lucida Grande" charset="0"/>
              <a:cs typeface="Lucida Grande" charset="0"/>
            </a:endParaRPr>
          </a:p>
          <a:p>
            <a:r>
              <a:rPr lang="en-US" sz="1000" dirty="0" smtClean="0">
                <a:latin typeface="Lucida Grande" charset="0"/>
                <a:ea typeface="Lucida Grande" charset="0"/>
                <a:cs typeface="Lucida Grande" charset="0"/>
              </a:rPr>
              <a:t>At this point, it is appropriate to also consider the relationships between Peak, </a:t>
            </a:r>
            <a:r>
              <a:rPr lang="en-US" sz="1000" dirty="0" err="1" smtClean="0">
                <a:latin typeface="Lucida Grande" charset="0"/>
                <a:ea typeface="Lucida Grande" charset="0"/>
                <a:cs typeface="Lucida Grande" charset="0"/>
              </a:rPr>
              <a:t>ChemicalShift</a:t>
            </a:r>
            <a:r>
              <a:rPr lang="en-US" sz="1000" dirty="0" smtClean="0">
                <a:latin typeface="Lucida Grande" charset="0"/>
                <a:ea typeface="Lucida Grande" charset="0"/>
                <a:cs typeface="Lucida Grande" charset="0"/>
              </a:rPr>
              <a:t> and </a:t>
            </a:r>
            <a:r>
              <a:rPr lang="en-US" sz="1000" dirty="0" err="1" smtClean="0">
                <a:latin typeface="Lucida Grande" charset="0"/>
                <a:ea typeface="Lucida Grande" charset="0"/>
                <a:cs typeface="Lucida Grande" charset="0"/>
              </a:rPr>
              <a:t>NmrAtom</a:t>
            </a:r>
            <a:r>
              <a:rPr lang="en-US" sz="1000" dirty="0" smtClean="0">
                <a:latin typeface="Lucida Grande" charset="0"/>
                <a:ea typeface="Lucida Grande" charset="0"/>
                <a:cs typeface="Lucida Grande" charset="0"/>
              </a:rPr>
              <a:t>. Each dimension of a Peak is assigned to one or more NmrAtom. The </a:t>
            </a:r>
            <a:r>
              <a:rPr lang="en-US" sz="1000" dirty="0" err="1" smtClean="0">
                <a:latin typeface="Lucida Grande" charset="0"/>
                <a:ea typeface="Lucida Grande" charset="0"/>
                <a:cs typeface="Lucida Grande" charset="0"/>
              </a:rPr>
              <a:t>ChemicalShift</a:t>
            </a:r>
            <a:r>
              <a:rPr lang="en-US" sz="1000" dirty="0" smtClean="0">
                <a:latin typeface="Lucida Grande" charset="0"/>
                <a:ea typeface="Lucida Grande" charset="0"/>
                <a:cs typeface="Lucida Grande" charset="0"/>
              </a:rPr>
              <a:t> (which resides in a </a:t>
            </a:r>
            <a:r>
              <a:rPr lang="en-US" sz="1000" dirty="0" err="1" smtClean="0">
                <a:latin typeface="Lucida Grande" charset="0"/>
                <a:ea typeface="Lucida Grande" charset="0"/>
                <a:cs typeface="Lucida Grande" charset="0"/>
              </a:rPr>
              <a:t>ChemicalShiftList</a:t>
            </a:r>
            <a:r>
              <a:rPr lang="en-US" sz="1000" dirty="0" smtClean="0">
                <a:latin typeface="Lucida Grande" charset="0"/>
                <a:ea typeface="Lucida Grande" charset="0"/>
                <a:cs typeface="Lucida Grande" charset="0"/>
              </a:rPr>
              <a:t>) of an NmrAtom, is defined by all the peaks that have assigned to this NmrAtom assignment. Hence, changing an assignment for a Peak (e.g. reassigning a peak from “nmratom_1“ to another “nmratom_2”) has an effect on the </a:t>
            </a:r>
            <a:r>
              <a:rPr lang="en-US" sz="1000" dirty="0" err="1" smtClean="0">
                <a:latin typeface="Lucida Grande" charset="0"/>
                <a:ea typeface="Lucida Grande" charset="0"/>
                <a:cs typeface="Lucida Grande" charset="0"/>
              </a:rPr>
              <a:t>ChemicalShift</a:t>
            </a:r>
            <a:r>
              <a:rPr lang="en-US" sz="1000" dirty="0" smtClean="0">
                <a:latin typeface="Lucida Grande" charset="0"/>
                <a:ea typeface="Lucida Grande" charset="0"/>
                <a:cs typeface="Lucida Grande" charset="0"/>
              </a:rPr>
              <a:t> of “nmratom_1”, as it is now no longer defined the Peak. Likewise, it also affects the </a:t>
            </a:r>
            <a:r>
              <a:rPr lang="en-US" sz="1000" dirty="0" err="1" smtClean="0">
                <a:latin typeface="Lucida Grande" charset="0"/>
                <a:ea typeface="Lucida Grande" charset="0"/>
                <a:cs typeface="Lucida Grande" charset="0"/>
              </a:rPr>
              <a:t>ChemicalShift</a:t>
            </a:r>
            <a:r>
              <a:rPr lang="en-US" sz="1000" dirty="0" smtClean="0">
                <a:latin typeface="Lucida Grande" charset="0"/>
                <a:ea typeface="Lucida Grande" charset="0"/>
                <a:cs typeface="Lucida Grande" charset="0"/>
              </a:rPr>
              <a:t> of the “nmratom_2”, as it is now becomes to be (also) defined by the Peak. We will see in next sections how to inspect and change the assignment(s) of a Peak. </a:t>
            </a:r>
          </a:p>
          <a:p>
            <a:r>
              <a:rPr lang="en-US" sz="1000" dirty="0" smtClean="0">
                <a:latin typeface="Lucida Grande" charset="0"/>
                <a:ea typeface="Lucida Grande" charset="0"/>
                <a:cs typeface="Lucida Grande" charset="0"/>
              </a:rPr>
              <a:t>If you change the id of an </a:t>
            </a:r>
            <a:r>
              <a:rPr lang="en-US" sz="1000" dirty="0" err="1" smtClean="0">
                <a:latin typeface="Lucida Grande" charset="0"/>
                <a:ea typeface="Lucida Grande" charset="0"/>
                <a:cs typeface="Lucida Grande" charset="0"/>
              </a:rPr>
              <a:t>NmrAtom</a:t>
            </a:r>
            <a:r>
              <a:rPr lang="en-US" sz="1000" dirty="0" smtClean="0">
                <a:latin typeface="Lucida Grande" charset="0"/>
                <a:ea typeface="Lucida Grande" charset="0"/>
                <a:cs typeface="Lucida Grande" charset="0"/>
              </a:rPr>
              <a:t> (or its parent </a:t>
            </a:r>
            <a:r>
              <a:rPr lang="en-US" sz="1000" dirty="0" err="1" smtClean="0">
                <a:latin typeface="Lucida Grande" charset="0"/>
                <a:ea typeface="Lucida Grande" charset="0"/>
                <a:cs typeface="Lucida Grande" charset="0"/>
              </a:rPr>
              <a:t>NmrResidue</a:t>
            </a:r>
            <a:r>
              <a:rPr lang="en-US" sz="1000" dirty="0" smtClean="0">
                <a:latin typeface="Lucida Grande" charset="0"/>
                <a:ea typeface="Lucida Grande" charset="0"/>
                <a:cs typeface="Lucida Grande" charset="0"/>
              </a:rPr>
              <a:t> or </a:t>
            </a:r>
            <a:r>
              <a:rPr lang="en-US" sz="1000" dirty="0" err="1" smtClean="0">
                <a:latin typeface="Lucida Grande" charset="0"/>
                <a:ea typeface="Lucida Grande" charset="0"/>
                <a:cs typeface="Lucida Grande" charset="0"/>
              </a:rPr>
              <a:t>NmrChain</a:t>
            </a:r>
            <a:r>
              <a:rPr lang="en-US" sz="1000" dirty="0" smtClean="0">
                <a:latin typeface="Lucida Grande" charset="0"/>
                <a:ea typeface="Lucida Grande" charset="0"/>
                <a:cs typeface="Lucida Grande" charset="0"/>
              </a:rPr>
              <a:t>), the assignment of all </a:t>
            </a:r>
            <a:r>
              <a:rPr lang="en-US" sz="1000" dirty="0" err="1" smtClean="0">
                <a:latin typeface="Lucida Grande" charset="0"/>
                <a:ea typeface="Lucida Grande" charset="0"/>
                <a:cs typeface="Lucida Grande" charset="0"/>
              </a:rPr>
              <a:t>ChemicalShifts</a:t>
            </a:r>
            <a:r>
              <a:rPr lang="en-US" sz="1000" dirty="0" smtClean="0">
                <a:latin typeface="Lucida Grande" charset="0"/>
                <a:ea typeface="Lucida Grande" charset="0"/>
                <a:cs typeface="Lucida Grande" charset="0"/>
              </a:rPr>
              <a:t> and Peaks are updated. </a:t>
            </a:r>
          </a:p>
          <a:p>
            <a:endParaRPr lang="en-US" sz="1000" dirty="0" smtClean="0">
              <a:latin typeface="Lucida Grande" charset="0"/>
              <a:ea typeface="Lucida Grande" charset="0"/>
              <a:cs typeface="Lucida Grande" charset="0"/>
            </a:endParaRPr>
          </a:p>
          <a:p>
            <a:r>
              <a:rPr lang="en-US" sz="1000" b="1" dirty="0" smtClean="0">
                <a:latin typeface="Lucida Grande" charset="0"/>
                <a:ea typeface="Lucida Grande" charset="0"/>
                <a:cs typeface="Lucida Grande" charset="0"/>
              </a:rPr>
              <a:t>We use </a:t>
            </a:r>
            <a:r>
              <a:rPr lang="en-US" sz="1000" b="1" dirty="0" err="1" smtClean="0">
                <a:latin typeface="Lucida Grande" charset="0"/>
                <a:ea typeface="Lucida Grande" charset="0"/>
                <a:cs typeface="Lucida Grande" charset="0"/>
              </a:rPr>
              <a:t>NmrChains</a:t>
            </a:r>
            <a:r>
              <a:rPr lang="en-US" sz="1000" b="1" dirty="0" smtClean="0">
                <a:latin typeface="Lucida Grande" charset="0"/>
                <a:ea typeface="Lucida Grande" charset="0"/>
                <a:cs typeface="Lucida Grande" charset="0"/>
              </a:rPr>
              <a:t> and </a:t>
            </a:r>
            <a:r>
              <a:rPr lang="en-US" sz="1000" b="1" dirty="0" err="1" smtClean="0">
                <a:latin typeface="Lucida Grande" charset="0"/>
                <a:ea typeface="Lucida Grande" charset="0"/>
                <a:cs typeface="Lucida Grande" charset="0"/>
              </a:rPr>
              <a:t>NmrResidues</a:t>
            </a:r>
            <a:r>
              <a:rPr lang="en-US" sz="1000" b="1" dirty="0" smtClean="0">
                <a:latin typeface="Lucida Grande" charset="0"/>
                <a:ea typeface="Lucida Grande" charset="0"/>
                <a:cs typeface="Lucida Grande" charset="0"/>
              </a:rPr>
              <a:t> to keep track of the </a:t>
            </a:r>
            <a:r>
              <a:rPr lang="en-US" sz="1000" b="1" dirty="0" err="1" smtClean="0">
                <a:latin typeface="Lucida Grande" charset="0"/>
                <a:ea typeface="Lucida Grande" charset="0"/>
                <a:cs typeface="Lucida Grande" charset="0"/>
              </a:rPr>
              <a:t>NmrAtoms</a:t>
            </a:r>
            <a:r>
              <a:rPr lang="en-US" sz="1000" b="1" dirty="0" smtClean="0">
                <a:latin typeface="Lucida Grande" charset="0"/>
                <a:ea typeface="Lucida Grande" charset="0"/>
                <a:cs typeface="Lucida Grande" charset="0"/>
              </a:rPr>
              <a:t> </a:t>
            </a:r>
            <a:r>
              <a:rPr lang="en-US" sz="1000" dirty="0" smtClean="0">
                <a:latin typeface="Lucida Grande" charset="0"/>
                <a:ea typeface="Lucida Grande" charset="0"/>
                <a:cs typeface="Lucida Grande" charset="0"/>
              </a:rPr>
              <a:t>during the assignment process. By default, new </a:t>
            </a:r>
            <a:r>
              <a:rPr lang="en-US" sz="1000" dirty="0" err="1" smtClean="0">
                <a:latin typeface="Lucida Grande" charset="0"/>
                <a:ea typeface="Lucida Grande" charset="0"/>
                <a:cs typeface="Lucida Grande" charset="0"/>
              </a:rPr>
              <a:t>NmrResidues</a:t>
            </a:r>
            <a:r>
              <a:rPr lang="en-US" sz="1000" dirty="0" smtClean="0">
                <a:latin typeface="Lucida Grande" charset="0"/>
                <a:ea typeface="Lucida Grande" charset="0"/>
                <a:cs typeface="Lucida Grande" charset="0"/>
              </a:rPr>
              <a:t> are put in </a:t>
            </a:r>
            <a:r>
              <a:rPr lang="en-US" sz="1000" dirty="0" err="1" smtClean="0">
                <a:latin typeface="Lucida Grande" charset="0"/>
                <a:ea typeface="Lucida Grande" charset="0"/>
                <a:cs typeface="Lucida Grande" charset="0"/>
              </a:rPr>
              <a:t>NmrChain</a:t>
            </a:r>
            <a:r>
              <a:rPr lang="en-US" sz="1000" dirty="0" smtClean="0">
                <a:latin typeface="Lucida Grande" charset="0"/>
                <a:ea typeface="Lucida Grande" charset="0"/>
                <a:cs typeface="Lucida Grande" charset="0"/>
              </a:rPr>
              <a:t> '@-', and new, temporary </a:t>
            </a:r>
            <a:r>
              <a:rPr lang="en-US" sz="1000" dirty="0" err="1" smtClean="0">
                <a:latin typeface="Lucida Grande" charset="0"/>
                <a:ea typeface="Lucida Grande" charset="0"/>
                <a:cs typeface="Lucida Grande" charset="0"/>
              </a:rPr>
              <a:t>NmrChains</a:t>
            </a:r>
            <a:r>
              <a:rPr lang="en-US" sz="1000" dirty="0" smtClean="0">
                <a:latin typeface="Lucida Grande" charset="0"/>
                <a:ea typeface="Lucida Grande" charset="0"/>
                <a:cs typeface="Lucida Grande" charset="0"/>
              </a:rPr>
              <a:t> are given names like '@2'. Initially, </a:t>
            </a:r>
            <a:r>
              <a:rPr lang="en-US" sz="1000" dirty="0" err="1" smtClean="0">
                <a:latin typeface="Lucida Grande" charset="0"/>
                <a:ea typeface="Lucida Grande" charset="0"/>
                <a:cs typeface="Lucida Grande" charset="0"/>
              </a:rPr>
              <a:t>NmrChains</a:t>
            </a:r>
            <a:r>
              <a:rPr lang="en-US" sz="1000" dirty="0" smtClean="0">
                <a:latin typeface="Lucida Grande" charset="0"/>
                <a:ea typeface="Lucida Grande" charset="0"/>
                <a:cs typeface="Lucida Grande" charset="0"/>
              </a:rPr>
              <a:t> contain no information about the sequential connections of the </a:t>
            </a:r>
            <a:r>
              <a:rPr lang="en-US" sz="1000" dirty="0" err="1" smtClean="0">
                <a:latin typeface="Lucida Grande" charset="0"/>
                <a:ea typeface="Lucida Grande" charset="0"/>
                <a:cs typeface="Lucida Grande" charset="0"/>
              </a:rPr>
              <a:t>NmrResidues</a:t>
            </a:r>
            <a:r>
              <a:rPr lang="en-US" sz="1000" dirty="0" smtClean="0">
                <a:latin typeface="Lucida Grande" charset="0"/>
                <a:ea typeface="Lucida Grande" charset="0"/>
                <a:cs typeface="Lucida Grande" charset="0"/>
              </a:rPr>
              <a:t>, i.e. their ordering. In this case, the </a:t>
            </a:r>
            <a:r>
              <a:rPr lang="en-US" sz="1000" dirty="0" err="1" smtClean="0">
                <a:latin typeface="Lucida Grande" charset="0"/>
                <a:ea typeface="Lucida Grande" charset="0"/>
                <a:cs typeface="Lucida Grande" charset="0"/>
              </a:rPr>
              <a:t>NmrChain</a:t>
            </a:r>
            <a:r>
              <a:rPr lang="en-US" sz="1000" dirty="0" smtClean="0">
                <a:latin typeface="Lucida Grande" charset="0"/>
                <a:ea typeface="Lucida Grande" charset="0"/>
                <a:cs typeface="Lucida Grande" charset="0"/>
              </a:rPr>
              <a:t> functions like a simple list with all its </a:t>
            </a:r>
            <a:r>
              <a:rPr lang="en-US" sz="1000" dirty="0" err="1" smtClean="0">
                <a:latin typeface="Lucida Grande" charset="0"/>
                <a:ea typeface="Lucida Grande" charset="0"/>
                <a:cs typeface="Lucida Grande" charset="0"/>
              </a:rPr>
              <a:t>NmrResidues</a:t>
            </a:r>
            <a:r>
              <a:rPr lang="en-US" sz="1000" dirty="0" smtClean="0">
                <a:latin typeface="Lucida Grande" charset="0"/>
                <a:ea typeface="Lucida Grande" charset="0"/>
                <a:cs typeface="Lucida Grande" charset="0"/>
              </a:rPr>
              <a:t>. </a:t>
            </a:r>
          </a:p>
          <a:p>
            <a:r>
              <a:rPr lang="en-US" sz="1000" dirty="0" smtClean="0">
                <a:latin typeface="Lucida Grande" charset="0"/>
                <a:ea typeface="Lucida Grande" charset="0"/>
                <a:cs typeface="Lucida Grande" charset="0"/>
              </a:rPr>
              <a:t>To store sequential stretches, i.e. lists in which the </a:t>
            </a:r>
            <a:r>
              <a:rPr lang="en-US" sz="1000" dirty="0" err="1" smtClean="0">
                <a:latin typeface="Lucida Grande" charset="0"/>
                <a:ea typeface="Lucida Grande" charset="0"/>
                <a:cs typeface="Lucida Grande" charset="0"/>
              </a:rPr>
              <a:t>NmrResidues</a:t>
            </a:r>
            <a:r>
              <a:rPr lang="en-US" sz="1000" dirty="0" smtClean="0">
                <a:latin typeface="Lucida Grande" charset="0"/>
                <a:ea typeface="Lucida Grande" charset="0"/>
                <a:cs typeface="Lucida Grande" charset="0"/>
              </a:rPr>
              <a:t> are ordered, the program uses 'connected' </a:t>
            </a:r>
            <a:r>
              <a:rPr lang="en-US" sz="1000" dirty="0" err="1" smtClean="0">
                <a:latin typeface="Lucida Grande" charset="0"/>
                <a:ea typeface="Lucida Grande" charset="0"/>
                <a:cs typeface="Lucida Grande" charset="0"/>
              </a:rPr>
              <a:t>NmrChains</a:t>
            </a:r>
            <a:r>
              <a:rPr lang="en-US" sz="1000" dirty="0" smtClean="0">
                <a:latin typeface="Lucida Grande" charset="0"/>
                <a:ea typeface="Lucida Grande" charset="0"/>
                <a:cs typeface="Lucida Grande" charset="0"/>
              </a:rPr>
              <a:t>, whose names start with '#' instead of '@'. Consequently, names with '@' (and </a:t>
            </a:r>
            <a:r>
              <a:rPr lang="en-US" sz="1000" dirty="0" err="1" smtClean="0">
                <a:latin typeface="Lucida Grande" charset="0"/>
                <a:ea typeface="Lucida Grande" charset="0"/>
                <a:cs typeface="Lucida Grande" charset="0"/>
              </a:rPr>
              <a:t>NmrChain</a:t>
            </a:r>
            <a:r>
              <a:rPr lang="en-US" sz="1000" dirty="0" smtClean="0">
                <a:latin typeface="Lucida Grande" charset="0"/>
                <a:ea typeface="Lucida Grande" charset="0"/>
                <a:cs typeface="Lucida Grande" charset="0"/>
              </a:rPr>
              <a:t> names starting with '#') are reserved. </a:t>
            </a:r>
          </a:p>
          <a:p>
            <a:endParaRPr lang="en-US" sz="1000" dirty="0" smtClean="0">
              <a:latin typeface="Lucida Grande" charset="0"/>
              <a:ea typeface="Lucida Grande" charset="0"/>
              <a:cs typeface="Lucida Grande" charset="0"/>
            </a:endParaRPr>
          </a:p>
          <a:p>
            <a:r>
              <a:rPr lang="en-US" sz="1000" b="1" dirty="0" err="1" smtClean="0">
                <a:latin typeface="Lucida Grande" charset="0"/>
                <a:ea typeface="Lucida Grande" charset="0"/>
                <a:cs typeface="Lucida Grande" charset="0"/>
              </a:rPr>
              <a:t>NmrResidues</a:t>
            </a:r>
            <a:r>
              <a:rPr lang="en-US" sz="1000" dirty="0" smtClean="0">
                <a:latin typeface="Lucida Grande" charset="0"/>
                <a:ea typeface="Lucida Grande" charset="0"/>
                <a:cs typeface="Lucida Grande" charset="0"/>
              </a:rPr>
              <a:t> are created with names like '@173' and with no </a:t>
            </a:r>
            <a:r>
              <a:rPr lang="en-US" sz="1000" dirty="0" err="1" smtClean="0">
                <a:latin typeface="Lucida Grande" charset="0"/>
                <a:ea typeface="Lucida Grande" charset="0"/>
                <a:cs typeface="Lucida Grande" charset="0"/>
              </a:rPr>
              <a:t>residueType</a:t>
            </a:r>
            <a:r>
              <a:rPr lang="en-US" sz="1000" dirty="0" smtClean="0">
                <a:latin typeface="Lucida Grande" charset="0"/>
                <a:ea typeface="Lucida Grande" charset="0"/>
                <a:cs typeface="Lucida Grande" charset="0"/>
              </a:rPr>
              <a:t>. When you want to create the previous, 'i-1' residue to a given residue (for backbone assignment) you give it a '-1' suffix, in this case '@173-1'. When you assign the </a:t>
            </a:r>
            <a:r>
              <a:rPr lang="en-US" sz="1000" dirty="0" err="1" smtClean="0">
                <a:latin typeface="Lucida Grande" charset="0"/>
                <a:ea typeface="Lucida Grande" charset="0"/>
                <a:cs typeface="Lucida Grande" charset="0"/>
              </a:rPr>
              <a:t>NmrResidue</a:t>
            </a:r>
            <a:r>
              <a:rPr lang="en-US" sz="1000" dirty="0" smtClean="0">
                <a:latin typeface="Lucida Grande" charset="0"/>
                <a:ea typeface="Lucida Grande" charset="0"/>
                <a:cs typeface="Lucida Grande" charset="0"/>
              </a:rPr>
              <a:t> to a real residue, renaming it </a:t>
            </a:r>
            <a:r>
              <a:rPr lang="en-US" sz="1000" dirty="0" err="1" smtClean="0">
                <a:latin typeface="Lucida Grande" charset="0"/>
                <a:ea typeface="Lucida Grande" charset="0"/>
                <a:cs typeface="Lucida Grande" charset="0"/>
              </a:rPr>
              <a:t>e,g</a:t>
            </a:r>
            <a:r>
              <a:rPr lang="en-US" sz="1000" dirty="0" smtClean="0">
                <a:latin typeface="Lucida Grande" charset="0"/>
                <a:ea typeface="Lucida Grande" charset="0"/>
                <a:cs typeface="Lucida Grande" charset="0"/>
              </a:rPr>
              <a:t>, 'A.45.GLY', the i-1 residue name updates to 'A.45-1. . </a:t>
            </a:r>
          </a:p>
          <a:p>
            <a:endParaRPr lang="en-US" sz="1000" dirty="0">
              <a:latin typeface="Lucida Grande" charset="0"/>
              <a:ea typeface="Lucida Grande" charset="0"/>
              <a:cs typeface="Lucida Grande" charset="0"/>
            </a:endParaRPr>
          </a:p>
          <a:p>
            <a:r>
              <a:rPr lang="en-US" sz="1000" b="1" dirty="0" err="1" smtClean="0">
                <a:latin typeface="Lucida Grande" charset="0"/>
                <a:ea typeface="Lucida Grande" charset="0"/>
                <a:cs typeface="Lucida Grande" charset="0"/>
              </a:rPr>
              <a:t>NmrAtom</a:t>
            </a:r>
            <a:r>
              <a:rPr lang="en-US" sz="1000" dirty="0" smtClean="0">
                <a:latin typeface="Lucida Grande" charset="0"/>
                <a:ea typeface="Lucida Grande" charset="0"/>
                <a:cs typeface="Lucida Grande" charset="0"/>
              </a:rPr>
              <a:t> names always start with the nucleus, and default names would be e.g. 'H@31' or 'C@88'. Some names have a special meaning: </a:t>
            </a:r>
          </a:p>
          <a:p>
            <a:pPr marL="628650" lvl="1" indent="-171450">
              <a:buFont typeface="Wingdings" charset="2"/>
              <a:buChar char="§"/>
            </a:pPr>
            <a:r>
              <a:rPr lang="en-US" sz="1000" dirty="0" smtClean="0">
                <a:latin typeface="Lucida Grande" charset="0"/>
                <a:ea typeface="Lucida Grande" charset="0"/>
                <a:cs typeface="Lucida Grande" charset="0"/>
              </a:rPr>
              <a:t>'%' means 'any number', so 'HB%' would be a beta methylene or methyl group. 'H%' would be the backbone NH3 group. </a:t>
            </a:r>
          </a:p>
          <a:p>
            <a:pPr marL="628650" lvl="1" indent="-171450">
              <a:buFont typeface="Wingdings" charset="2"/>
              <a:buChar char="§"/>
            </a:pPr>
            <a:r>
              <a:rPr lang="en-US" sz="1000" dirty="0" smtClean="0">
                <a:latin typeface="Lucida Grande" charset="0"/>
                <a:ea typeface="Lucida Grande" charset="0"/>
                <a:cs typeface="Lucida Grande" charset="0"/>
              </a:rPr>
              <a:t>'*' means 'any string', so 'H*' would be 'any proton in the residue' </a:t>
            </a:r>
          </a:p>
          <a:p>
            <a:pPr marL="628650" lvl="1" indent="-171450">
              <a:buFont typeface="Wingdings" charset="2"/>
              <a:buChar char="§"/>
            </a:pPr>
            <a:r>
              <a:rPr lang="en-US" sz="1000" dirty="0" smtClean="0">
                <a:latin typeface="Lucida Grande" charset="0"/>
                <a:ea typeface="Lucida Grande" charset="0"/>
                <a:cs typeface="Lucida Grande" charset="0"/>
              </a:rPr>
              <a:t>Names starting with 'M' and 'Q' are (proton) </a:t>
            </a:r>
            <a:r>
              <a:rPr lang="en-US" sz="1000" dirty="0" err="1" smtClean="0">
                <a:latin typeface="Lucida Grande" charset="0"/>
                <a:ea typeface="Lucida Grande" charset="0"/>
                <a:cs typeface="Lucida Grande" charset="0"/>
              </a:rPr>
              <a:t>pseudoatom</a:t>
            </a:r>
            <a:r>
              <a:rPr lang="en-US" sz="1000" dirty="0" smtClean="0">
                <a:latin typeface="Lucida Grande" charset="0"/>
                <a:ea typeface="Lucida Grande" charset="0"/>
                <a:cs typeface="Lucida Grande" charset="0"/>
              </a:rPr>
              <a:t> names </a:t>
            </a:r>
          </a:p>
          <a:p>
            <a:pPr marL="628650" lvl="1" indent="-171450">
              <a:buFont typeface="Wingdings" charset="2"/>
              <a:buChar char="§"/>
            </a:pPr>
            <a:r>
              <a:rPr lang="en-US" sz="1000" dirty="0" smtClean="0">
                <a:latin typeface="Lucida Grande" charset="0"/>
                <a:ea typeface="Lucida Grande" charset="0"/>
                <a:cs typeface="Lucida Grande" charset="0"/>
              </a:rPr>
              <a:t>Number suffixes follow NEF (IUPAC) convention, so serine HB2 or HB3 denote</a:t>
            </a:r>
            <a:r>
              <a:rPr lang="en-US" sz="1000" dirty="0">
                <a:latin typeface="Lucida Grande" charset="0"/>
                <a:ea typeface="Lucida Grande" charset="0"/>
                <a:cs typeface="Lucida Grande" charset="0"/>
              </a:rPr>
              <a:t> </a:t>
            </a:r>
            <a:r>
              <a:rPr lang="en-US" sz="1000" dirty="0" smtClean="0">
                <a:latin typeface="Lucida Grande" charset="0"/>
                <a:ea typeface="Lucida Grande" charset="0"/>
                <a:cs typeface="Lucida Grande" charset="0"/>
              </a:rPr>
              <a:t>stereospecific assignments.</a:t>
            </a:r>
            <a:endParaRPr lang="en-US" sz="1000" dirty="0">
              <a:latin typeface="Lucida Grande" charset="0"/>
              <a:ea typeface="Lucida Grande" charset="0"/>
              <a:cs typeface="Lucida Grande" charset="0"/>
            </a:endParaRPr>
          </a:p>
          <a:p>
            <a:pPr marL="628650" lvl="1" indent="-171450">
              <a:buFont typeface="Wingdings" charset="2"/>
              <a:buChar char="§"/>
            </a:pPr>
            <a:r>
              <a:rPr lang="en-US" sz="1000" dirty="0" smtClean="0">
                <a:latin typeface="Lucida Grande" charset="0"/>
                <a:ea typeface="Lucida Grande" charset="0"/>
                <a:cs typeface="Lucida Grande" charset="0"/>
              </a:rPr>
              <a:t>Suffixes 'x' and 'y' are used for non-stereospecific pairs - the normal assignment to serine beta would use </a:t>
            </a:r>
            <a:r>
              <a:rPr lang="en-US" sz="1000" dirty="0" err="1" smtClean="0">
                <a:latin typeface="Lucida Grande" charset="0"/>
                <a:ea typeface="Lucida Grande" charset="0"/>
                <a:cs typeface="Lucida Grande" charset="0"/>
              </a:rPr>
              <a:t>HBx</a:t>
            </a:r>
            <a:r>
              <a:rPr lang="en-US" sz="1000" dirty="0" smtClean="0">
                <a:latin typeface="Lucida Grande" charset="0"/>
                <a:ea typeface="Lucida Grande" charset="0"/>
                <a:cs typeface="Lucida Grande" charset="0"/>
              </a:rPr>
              <a:t> and </a:t>
            </a:r>
            <a:r>
              <a:rPr lang="en-US" sz="1000" dirty="0" err="1" smtClean="0">
                <a:latin typeface="Lucida Grande" charset="0"/>
                <a:ea typeface="Lucida Grande" charset="0"/>
                <a:cs typeface="Lucida Grande" charset="0"/>
              </a:rPr>
              <a:t>HBy</a:t>
            </a:r>
            <a:r>
              <a:rPr lang="en-US" sz="1000" dirty="0" smtClean="0">
                <a:latin typeface="Lucida Grande" charset="0"/>
                <a:ea typeface="Lucida Grande" charset="0"/>
                <a:cs typeface="Lucida Grande" charset="0"/>
              </a:rPr>
              <a:t>. For e.g. isopropyl groups the x and y assignments match up between </a:t>
            </a:r>
            <a:r>
              <a:rPr lang="en-US" sz="1000" baseline="30000" dirty="0" smtClean="0">
                <a:latin typeface="Lucida Grande" charset="0"/>
                <a:ea typeface="Lucida Grande" charset="0"/>
                <a:cs typeface="Lucida Grande" charset="0"/>
              </a:rPr>
              <a:t>1</a:t>
            </a:r>
            <a:r>
              <a:rPr lang="en-US" sz="1000" dirty="0" smtClean="0">
                <a:latin typeface="Lucida Grande" charset="0"/>
                <a:ea typeface="Lucida Grande" charset="0"/>
                <a:cs typeface="Lucida Grande" charset="0"/>
              </a:rPr>
              <a:t>H and </a:t>
            </a:r>
            <a:r>
              <a:rPr lang="en-US" sz="1000" baseline="30000" dirty="0" smtClean="0">
                <a:latin typeface="Lucida Grande" charset="0"/>
                <a:ea typeface="Lucida Grande" charset="0"/>
                <a:cs typeface="Lucida Grande" charset="0"/>
              </a:rPr>
              <a:t>13</a:t>
            </a:r>
            <a:r>
              <a:rPr lang="en-US" sz="1000" dirty="0" smtClean="0">
                <a:latin typeface="Lucida Grande" charset="0"/>
                <a:ea typeface="Lucida Grande" charset="0"/>
                <a:cs typeface="Lucida Grande" charset="0"/>
              </a:rPr>
              <a:t>C so that </a:t>
            </a:r>
            <a:r>
              <a:rPr lang="en-US" sz="1000" dirty="0" err="1" smtClean="0">
                <a:latin typeface="Lucida Grande" charset="0"/>
                <a:ea typeface="Lucida Grande" charset="0"/>
                <a:cs typeface="Lucida Grande" charset="0"/>
              </a:rPr>
              <a:t>Leu</a:t>
            </a:r>
            <a:r>
              <a:rPr lang="en-US" sz="1000" dirty="0" smtClean="0">
                <a:latin typeface="Lucida Grande" charset="0"/>
                <a:ea typeface="Lucida Grande" charset="0"/>
                <a:cs typeface="Lucida Grande" charset="0"/>
              </a:rPr>
              <a:t> </a:t>
            </a:r>
            <a:r>
              <a:rPr lang="en-US" sz="1000" dirty="0" err="1" smtClean="0">
                <a:latin typeface="Lucida Grande" charset="0"/>
                <a:ea typeface="Lucida Grande" charset="0"/>
                <a:cs typeface="Lucida Grande" charset="0"/>
              </a:rPr>
              <a:t>HDx</a:t>
            </a:r>
            <a:r>
              <a:rPr lang="en-US" sz="1000" dirty="0" smtClean="0">
                <a:latin typeface="Lucida Grande" charset="0"/>
                <a:ea typeface="Lucida Grande" charset="0"/>
                <a:cs typeface="Lucida Grande" charset="0"/>
              </a:rPr>
              <a:t>% are the methyl protons bound to </a:t>
            </a:r>
            <a:r>
              <a:rPr lang="en-US" sz="1000" dirty="0" err="1" smtClean="0">
                <a:latin typeface="Lucida Grande" charset="0"/>
                <a:ea typeface="Lucida Grande" charset="0"/>
                <a:cs typeface="Lucida Grande" charset="0"/>
              </a:rPr>
              <a:t>Leu</a:t>
            </a:r>
            <a:r>
              <a:rPr lang="en-US" sz="1000" dirty="0" smtClean="0">
                <a:latin typeface="Lucida Grande" charset="0"/>
                <a:ea typeface="Lucida Grande" charset="0"/>
                <a:cs typeface="Lucida Grande" charset="0"/>
              </a:rPr>
              <a:t> </a:t>
            </a:r>
            <a:r>
              <a:rPr lang="en-US" sz="1000" dirty="0" err="1" smtClean="0">
                <a:latin typeface="Lucida Grande" charset="0"/>
                <a:ea typeface="Lucida Grande" charset="0"/>
                <a:cs typeface="Lucida Grande" charset="0"/>
              </a:rPr>
              <a:t>CDx</a:t>
            </a:r>
            <a:r>
              <a:rPr lang="en-US" sz="1000" dirty="0" smtClean="0">
                <a:latin typeface="Lucida Grande" charset="0"/>
                <a:ea typeface="Lucida Grande" charset="0"/>
                <a:cs typeface="Lucida Grande" charset="0"/>
              </a:rPr>
              <a:t> (NEF convention). </a:t>
            </a:r>
          </a:p>
          <a:p>
            <a:r>
              <a:rPr lang="en-US" sz="1000" dirty="0" smtClean="0">
                <a:latin typeface="Lucida Grande" charset="0"/>
                <a:ea typeface="Lucida Grande" charset="0"/>
                <a:cs typeface="Lucida Grande" charset="0"/>
              </a:rPr>
              <a:t/>
            </a:r>
            <a:br>
              <a:rPr lang="en-US" sz="1000" dirty="0" smtClean="0">
                <a:latin typeface="Lucida Grande" charset="0"/>
                <a:ea typeface="Lucida Grande" charset="0"/>
                <a:cs typeface="Lucida Grande" charset="0"/>
              </a:rPr>
            </a:br>
            <a:r>
              <a:rPr lang="en-US" sz="1000" dirty="0" smtClean="0">
                <a:latin typeface="Lucida Grande" charset="0"/>
                <a:ea typeface="Lucida Grande" charset="0"/>
                <a:cs typeface="Lucida Grande" charset="0"/>
              </a:rPr>
              <a:t/>
            </a:r>
            <a:br>
              <a:rPr lang="en-US" sz="1000" dirty="0" smtClean="0">
                <a:latin typeface="Lucida Grande" charset="0"/>
                <a:ea typeface="Lucida Grande" charset="0"/>
                <a:cs typeface="Lucida Grande" charset="0"/>
              </a:rPr>
            </a:br>
            <a:r>
              <a:rPr lang="en-US" sz="1000" dirty="0" smtClean="0">
                <a:latin typeface="Lucida Grande" charset="0"/>
                <a:ea typeface="Lucida Grande" charset="0"/>
                <a:cs typeface="Lucida Grande" charset="0"/>
              </a:rPr>
              <a:t/>
            </a:r>
            <a:br>
              <a:rPr lang="en-US" sz="1000" dirty="0" smtClean="0">
                <a:latin typeface="Lucida Grande" charset="0"/>
                <a:ea typeface="Lucida Grande" charset="0"/>
                <a:cs typeface="Lucida Grande" charset="0"/>
              </a:rPr>
            </a:br>
            <a:r>
              <a:rPr lang="en-US" sz="1000" baseline="30000" dirty="0" smtClean="0">
                <a:latin typeface="Lucida Grande" charset="0"/>
                <a:ea typeface="Lucida Grande" charset="0"/>
                <a:cs typeface="Lucida Grande" charset="0"/>
              </a:rPr>
              <a:t>1</a:t>
            </a:r>
            <a:r>
              <a:rPr lang="en-US" sz="1000" dirty="0" smtClean="0">
                <a:latin typeface="Lucida Grande" charset="0"/>
                <a:ea typeface="Lucida Grande" charset="0"/>
                <a:cs typeface="Lucida Grande" charset="0"/>
              </a:rPr>
              <a:t> </a:t>
            </a:r>
            <a:r>
              <a:rPr lang="en-US" sz="1000" dirty="0">
                <a:latin typeface="Lucida Grande" charset="0"/>
                <a:ea typeface="Lucida Grande" charset="0"/>
                <a:cs typeface="Lucida Grande" charset="0"/>
              </a:rPr>
              <a:t>Atoms reside in Residues, which reside in Chains; multiple chains can form a Complex. </a:t>
            </a:r>
          </a:p>
          <a:p>
            <a:r>
              <a:rPr lang="en-US" sz="1000" baseline="30000" dirty="0" smtClean="0">
                <a:latin typeface="Lucida Grande" charset="0"/>
                <a:ea typeface="Lucida Grande" charset="0"/>
                <a:cs typeface="Lucida Grande" charset="0"/>
              </a:rPr>
              <a:t>2</a:t>
            </a:r>
            <a:r>
              <a:rPr lang="en-US" sz="1000" dirty="0" smtClean="0">
                <a:latin typeface="Lucida Grande" charset="0"/>
                <a:ea typeface="Lucida Grande" charset="0"/>
                <a:cs typeface="Lucida Grande" charset="0"/>
              </a:rPr>
              <a:t> The </a:t>
            </a:r>
            <a:r>
              <a:rPr lang="en-US" sz="1000" dirty="0">
                <a:latin typeface="Lucida Grande" charset="0"/>
                <a:ea typeface="Lucida Grande" charset="0"/>
                <a:cs typeface="Lucida Grande" charset="0"/>
              </a:rPr>
              <a:t>id together with the type identifier forms the so-called </a:t>
            </a:r>
            <a:r>
              <a:rPr lang="en-US" sz="1000" dirty="0" err="1">
                <a:latin typeface="Lucida Grande" charset="0"/>
                <a:ea typeface="Lucida Grande" charset="0"/>
                <a:cs typeface="Lucida Grande" charset="0"/>
              </a:rPr>
              <a:t>pid</a:t>
            </a:r>
            <a:r>
              <a:rPr lang="en-US" sz="1000" dirty="0">
                <a:latin typeface="Lucida Grande" charset="0"/>
                <a:ea typeface="Lucida Grande" charset="0"/>
                <a:cs typeface="Lucida Grande" charset="0"/>
              </a:rPr>
              <a:t>, the project-identifier. As an example for an un-assigned amide in the 123</a:t>
            </a:r>
            <a:r>
              <a:rPr lang="en-US" sz="1000" baseline="30000" dirty="0">
                <a:latin typeface="Lucida Grande" charset="0"/>
                <a:ea typeface="Lucida Grande" charset="0"/>
                <a:cs typeface="Lucida Grande" charset="0"/>
              </a:rPr>
              <a:t>rd</a:t>
            </a:r>
            <a:r>
              <a:rPr lang="en-US" sz="1000" dirty="0">
                <a:latin typeface="Lucida Grande" charset="0"/>
                <a:ea typeface="Lucida Grande" charset="0"/>
                <a:cs typeface="Lucida Grande" charset="0"/>
              </a:rPr>
              <a:t> </a:t>
            </a:r>
            <a:r>
              <a:rPr lang="en-US" sz="1000" dirty="0" err="1">
                <a:latin typeface="Lucida Grande" charset="0"/>
                <a:ea typeface="Lucida Grande" charset="0"/>
                <a:cs typeface="Lucida Grande" charset="0"/>
              </a:rPr>
              <a:t>NmrResidue</a:t>
            </a:r>
            <a:r>
              <a:rPr lang="en-US" sz="1000" dirty="0">
                <a:latin typeface="Lucida Grande" charset="0"/>
                <a:ea typeface="Lucida Grande" charset="0"/>
                <a:cs typeface="Lucida Grande" charset="0"/>
              </a:rPr>
              <a:t> in the second </a:t>
            </a:r>
            <a:r>
              <a:rPr lang="en-US" sz="1000" dirty="0" err="1">
                <a:latin typeface="Lucida Grande" charset="0"/>
                <a:ea typeface="Lucida Grande" charset="0"/>
                <a:cs typeface="Lucida Grande" charset="0"/>
              </a:rPr>
              <a:t>NmrChain</a:t>
            </a:r>
            <a:r>
              <a:rPr lang="en-US" sz="1000" dirty="0">
                <a:latin typeface="Lucida Grande" charset="0"/>
                <a:ea typeface="Lucida Grande" charset="0"/>
                <a:cs typeface="Lucida Grande" charset="0"/>
              </a:rPr>
              <a:t>: NA:@2.@123..H. For an assigned </a:t>
            </a:r>
            <a:r>
              <a:rPr lang="en-US" sz="1000" dirty="0" err="1">
                <a:latin typeface="Lucida Grande" charset="0"/>
                <a:ea typeface="Lucida Grande" charset="0"/>
                <a:cs typeface="Lucida Grande" charset="0"/>
              </a:rPr>
              <a:t>NmrAtom</a:t>
            </a:r>
            <a:r>
              <a:rPr lang="en-US" sz="1000" dirty="0">
                <a:latin typeface="Lucida Grande" charset="0"/>
                <a:ea typeface="Lucida Grande" charset="0"/>
                <a:cs typeface="Lucida Grande" charset="0"/>
              </a:rPr>
              <a:t>, all the fields will have been filled, yielding something like NA:A.GLU.14.H. </a:t>
            </a:r>
          </a:p>
          <a:p>
            <a:endParaRPr lang="en-US" sz="1000" dirty="0" smtClean="0">
              <a:latin typeface="Lucida Grande" charset="0"/>
              <a:ea typeface="Lucida Grande" charset="0"/>
              <a:cs typeface="Lucida Grande" charset="0"/>
            </a:endParaRPr>
          </a:p>
          <a:p>
            <a:pPr>
              <a:lnSpc>
                <a:spcPct val="150000"/>
              </a:lnSpc>
            </a:pPr>
            <a:r>
              <a:rPr lang="en-US" sz="1000" dirty="0" smtClean="0">
                <a:latin typeface="Lucida Grande" charset="0"/>
                <a:ea typeface="Lucida Grande" charset="0"/>
                <a:cs typeface="Lucida Grande" charset="0"/>
              </a:rPr>
              <a:t/>
            </a:r>
            <a:br>
              <a:rPr lang="en-US" sz="1000" dirty="0" smtClean="0">
                <a:latin typeface="Lucida Grande" charset="0"/>
                <a:ea typeface="Lucida Grande" charset="0"/>
                <a:cs typeface="Lucida Grande" charset="0"/>
              </a:rPr>
            </a:br>
            <a:endParaRPr lang="en-GB" sz="1000" dirty="0">
              <a:latin typeface="Lucida Grande" charset="0"/>
              <a:ea typeface="Lucida Grande" charset="0"/>
              <a:cs typeface="Lucida Grande" charset="0"/>
            </a:endParaRPr>
          </a:p>
        </p:txBody>
      </p:sp>
      <p:sp>
        <p:nvSpPr>
          <p:cNvPr id="8" name="TextBox 7"/>
          <p:cNvSpPr txBox="1"/>
          <p:nvPr/>
        </p:nvSpPr>
        <p:spPr>
          <a:xfrm>
            <a:off x="753626" y="11555604"/>
            <a:ext cx="1517301" cy="369332"/>
          </a:xfrm>
          <a:prstGeom prst="rect">
            <a:avLst/>
          </a:prstGeom>
          <a:noFill/>
        </p:spPr>
        <p:txBody>
          <a:bodyPr wrap="square" rtlCol="0">
            <a:spAutoFit/>
          </a:bodyPr>
          <a:lstStyle/>
          <a:p>
            <a:endParaRPr lang="en-GB" dirty="0"/>
          </a:p>
        </p:txBody>
      </p:sp>
      <p:sp>
        <p:nvSpPr>
          <p:cNvPr id="26" name="Rectangle 25"/>
          <p:cNvSpPr/>
          <p:nvPr/>
        </p:nvSpPr>
        <p:spPr>
          <a:xfrm>
            <a:off x="1644705" y="179276"/>
            <a:ext cx="3568606" cy="461665"/>
          </a:xfrm>
          <a:prstGeom prst="rect">
            <a:avLst/>
          </a:prstGeom>
        </p:spPr>
        <p:txBody>
          <a:bodyPr wrap="none">
            <a:spAutoFit/>
          </a:bodyPr>
          <a:lstStyle/>
          <a:p>
            <a:pPr algn="ctr"/>
            <a:r>
              <a:rPr lang="en-GB" sz="2400" dirty="0" smtClean="0">
                <a:latin typeface="Lucida Grande" charset="0"/>
                <a:ea typeface="ＭＳ 明朝" charset="-128"/>
              </a:rPr>
              <a:t>Setting up Assignment</a:t>
            </a:r>
            <a:endParaRPr lang="en-US" sz="1801" dirty="0"/>
          </a:p>
        </p:txBody>
      </p:sp>
      <p:sp>
        <p:nvSpPr>
          <p:cNvPr id="11" name="Slide Number Placeholder 10"/>
          <p:cNvSpPr>
            <a:spLocks noGrp="1"/>
          </p:cNvSpPr>
          <p:nvPr>
            <p:ph type="sldNum" sz="quarter" idx="12"/>
          </p:nvPr>
        </p:nvSpPr>
        <p:spPr/>
        <p:txBody>
          <a:bodyPr/>
          <a:lstStyle/>
          <a:p>
            <a:fld id="{EAB789F6-3BD3-1645-B8E5-7AE28DC0F5BB}" type="slidenum">
              <a:rPr lang="en-US" smtClean="0"/>
              <a:t>9</a:t>
            </a:fld>
            <a:endParaRPr lang="en-US"/>
          </a:p>
        </p:txBody>
      </p:sp>
    </p:spTree>
    <p:extLst>
      <p:ext uri="{BB962C8B-B14F-4D97-AF65-F5344CB8AC3E}">
        <p14:creationId xmlns:p14="http://schemas.microsoft.com/office/powerpoint/2010/main" val="18005741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1" name="Rectangle 30"/>
          <p:cNvSpPr/>
          <p:nvPr/>
        </p:nvSpPr>
        <p:spPr>
          <a:xfrm>
            <a:off x="0" y="831275"/>
            <a:ext cx="6858000" cy="562331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4</a:t>
            </a:r>
            <a:endParaRPr lang="en-US" sz="1801" dirty="0"/>
          </a:p>
        </p:txBody>
      </p:sp>
      <p:sp>
        <p:nvSpPr>
          <p:cNvPr id="33" name="Rectangle 32"/>
          <p:cNvSpPr/>
          <p:nvPr/>
        </p:nvSpPr>
        <p:spPr>
          <a:xfrm>
            <a:off x="1936449" y="179276"/>
            <a:ext cx="2985112" cy="461665"/>
          </a:xfrm>
          <a:prstGeom prst="rect">
            <a:avLst/>
          </a:prstGeom>
        </p:spPr>
        <p:txBody>
          <a:bodyPr wrap="none">
            <a:spAutoFit/>
          </a:bodyPr>
          <a:lstStyle/>
          <a:p>
            <a:pPr algn="ctr"/>
            <a:r>
              <a:rPr lang="en-GB" sz="2400" dirty="0" smtClean="0">
                <a:latin typeface="Lucida Grande" charset="0"/>
                <a:ea typeface="ＭＳ 明朝" charset="-128"/>
              </a:rPr>
              <a:t>Assign 3D spectra</a:t>
            </a:r>
            <a:endParaRPr lang="en-US" sz="1801" dirty="0"/>
          </a:p>
        </p:txBody>
      </p:sp>
      <p:sp>
        <p:nvSpPr>
          <p:cNvPr id="34" name="Rectangle 3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009" y="1227535"/>
            <a:ext cx="5195275" cy="2085427"/>
          </a:xfrm>
          <a:prstGeom prst="rect">
            <a:avLst/>
          </a:prstGeom>
        </p:spPr>
      </p:pic>
      <p:sp>
        <p:nvSpPr>
          <p:cNvPr id="36" name="Down Arrow 35"/>
          <p:cNvSpPr/>
          <p:nvPr/>
        </p:nvSpPr>
        <p:spPr>
          <a:xfrm rot="16200000" flipV="1">
            <a:off x="5995032" y="1480521"/>
            <a:ext cx="496522" cy="723946"/>
          </a:xfrm>
          <a:prstGeom prst="downArrow">
            <a:avLst>
              <a:gd name="adj1" fmla="val 33620"/>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981" y="4133056"/>
            <a:ext cx="5435160" cy="1560644"/>
          </a:xfrm>
          <a:prstGeom prst="rect">
            <a:avLst/>
          </a:prstGeom>
        </p:spPr>
      </p:pic>
      <p:sp>
        <p:nvSpPr>
          <p:cNvPr id="37" name="TextBox 36"/>
          <p:cNvSpPr txBox="1"/>
          <p:nvPr/>
        </p:nvSpPr>
        <p:spPr>
          <a:xfrm>
            <a:off x="1946065" y="3480089"/>
            <a:ext cx="3236686" cy="830997"/>
          </a:xfrm>
          <a:prstGeom prst="rect">
            <a:avLst/>
          </a:prstGeom>
          <a:noFill/>
        </p:spPr>
        <p:txBody>
          <a:bodyPr wrap="square" rtlCol="0">
            <a:spAutoFit/>
          </a:bodyPr>
          <a:lstStyle/>
          <a:p>
            <a:r>
              <a:rPr lang="en-US" sz="2400" b="1" dirty="0" smtClean="0"/>
              <a:t>or Shortcut  ‘ PA ’</a:t>
            </a:r>
            <a:endParaRPr lang="en-US" sz="2400" b="1" dirty="0"/>
          </a:p>
          <a:p>
            <a:endParaRPr lang="en-GB" sz="2400" b="1" dirty="0"/>
          </a:p>
        </p:txBody>
      </p:sp>
      <p:sp>
        <p:nvSpPr>
          <p:cNvPr id="40" name="Rectangle 39"/>
          <p:cNvSpPr/>
          <p:nvPr/>
        </p:nvSpPr>
        <p:spPr>
          <a:xfrm>
            <a:off x="-191468" y="6529885"/>
            <a:ext cx="955964" cy="461665"/>
          </a:xfrm>
          <a:prstGeom prst="rect">
            <a:avLst/>
          </a:prstGeom>
        </p:spPr>
        <p:txBody>
          <a:bodyPr wrap="square">
            <a:spAutoFit/>
          </a:bodyPr>
          <a:lstStyle/>
          <a:p>
            <a:pPr algn="ctr"/>
            <a:r>
              <a:rPr lang="en-GB" sz="2400" dirty="0">
                <a:latin typeface="Lucida Grande" charset="0"/>
                <a:ea typeface="ＭＳ 明朝" charset="-128"/>
              </a:rPr>
              <a:t>4</a:t>
            </a:r>
            <a:r>
              <a:rPr lang="en-GB" sz="1401" dirty="0">
                <a:latin typeface="Lucida Grande" charset="0"/>
                <a:ea typeface="ＭＳ 明朝" charset="-128"/>
              </a:rPr>
              <a:t>A</a:t>
            </a:r>
            <a:endParaRPr lang="en-US" sz="1801" dirty="0"/>
          </a:p>
        </p:txBody>
      </p:sp>
      <p:sp>
        <p:nvSpPr>
          <p:cNvPr id="42" name="Rectangle 41"/>
          <p:cNvSpPr/>
          <p:nvPr/>
        </p:nvSpPr>
        <p:spPr>
          <a:xfrm>
            <a:off x="477981" y="6529885"/>
            <a:ext cx="6003500" cy="5355312"/>
          </a:xfrm>
          <a:prstGeom prst="rect">
            <a:avLst/>
          </a:prstGeom>
        </p:spPr>
        <p:txBody>
          <a:bodyPr wrap="square">
            <a:spAutoFit/>
          </a:bodyPr>
          <a:lstStyle/>
          <a:p>
            <a:pPr algn="just">
              <a:lnSpc>
                <a:spcPct val="150000"/>
              </a:lnSpc>
            </a:pPr>
            <a:r>
              <a:rPr lang="en-GB" sz="1200" b="1" dirty="0">
                <a:latin typeface="Lucida Grande" charset="0"/>
                <a:ea typeface="Lucida Grande" charset="0"/>
                <a:cs typeface="Lucida Grande" charset="0"/>
              </a:rPr>
              <a:t>Pick and Assign </a:t>
            </a:r>
            <a:r>
              <a:rPr lang="en-GB" sz="1200" b="1" dirty="0" err="1" smtClean="0">
                <a:latin typeface="Lucida Grande" charset="0"/>
                <a:ea typeface="Lucida Grande" charset="0"/>
                <a:cs typeface="Lucida Grande" charset="0"/>
              </a:rPr>
              <a:t>Nd</a:t>
            </a:r>
            <a:r>
              <a:rPr lang="en-GB" sz="1200" b="1" dirty="0" smtClean="0">
                <a:latin typeface="Lucida Grande" charset="0"/>
                <a:ea typeface="Lucida Grande" charset="0"/>
                <a:cs typeface="Lucida Grande" charset="0"/>
              </a:rPr>
              <a:t> peaks</a:t>
            </a:r>
          </a:p>
          <a:p>
            <a:pPr algn="just">
              <a:lnSpc>
                <a:spcPct val="150000"/>
              </a:lnSpc>
            </a:pPr>
            <a:r>
              <a:rPr lang="en-GB" sz="1200" dirty="0" smtClean="0">
                <a:latin typeface="Lucida Grande" charset="0"/>
                <a:ea typeface="Lucida Grande" charset="0"/>
                <a:cs typeface="Lucida Grande" charset="0"/>
              </a:rPr>
              <a:t>To </a:t>
            </a:r>
            <a:r>
              <a:rPr lang="en-GB" sz="1200" dirty="0">
                <a:latin typeface="Lucida Grande" charset="0"/>
                <a:ea typeface="Lucida Grande" charset="0"/>
                <a:cs typeface="Lucida Grande" charset="0"/>
              </a:rPr>
              <a:t>link the 3D spectra to the HSQC spectrum we will use the “Pick and Assign” </a:t>
            </a:r>
            <a:r>
              <a:rPr lang="en-GB" sz="1200" dirty="0" smtClean="0">
                <a:latin typeface="Lucida Grande" charset="0"/>
                <a:ea typeface="Lucida Grande" charset="0"/>
                <a:cs typeface="Lucida Grande" charset="0"/>
              </a:rPr>
              <a:t>module.</a:t>
            </a:r>
            <a:endParaRPr lang="en-GB" sz="1200" dirty="0">
              <a:latin typeface="Lucida Grande" charset="0"/>
              <a:ea typeface="Lucida Grande" charset="0"/>
              <a:cs typeface="Lucida Grande" charset="0"/>
            </a:endParaRPr>
          </a:p>
          <a:p>
            <a:pPr marL="171454" indent="-171454" algn="just">
              <a:lnSpc>
                <a:spcPct val="150000"/>
              </a:lnSpc>
              <a:buFont typeface="Arial" charset="0"/>
              <a:buChar char="•"/>
            </a:pPr>
            <a:r>
              <a:rPr lang="en-GB" sz="1200" dirty="0" smtClean="0">
                <a:latin typeface="Lucida Grande" charset="0"/>
                <a:ea typeface="Lucida Grande" charset="0"/>
                <a:cs typeface="Lucida Grande" charset="0"/>
              </a:rPr>
              <a:t>Go to the main menu:  </a:t>
            </a:r>
            <a:r>
              <a:rPr lang="en-GB" sz="1200" dirty="0" err="1">
                <a:latin typeface="Lucida Grande" charset="0"/>
                <a:ea typeface="Lucida Grande" charset="0"/>
                <a:cs typeface="Lucida Grande" charset="0"/>
              </a:rPr>
              <a:t>Assign</a:t>
            </a:r>
            <a:r>
              <a:rPr lang="en-GB" sz="1200" dirty="0" err="1" smtClean="0">
                <a:latin typeface="Lucida Grande" charset="0"/>
                <a:ea typeface="Lucida Grande" charset="0"/>
                <a:cs typeface="Lucida Grande" charset="0"/>
              </a:rPr>
              <a:t>⟶Pick</a:t>
            </a:r>
            <a:r>
              <a:rPr lang="en-GB" sz="1200" dirty="0" smtClean="0">
                <a:latin typeface="Lucida Grande" charset="0"/>
                <a:ea typeface="Lucida Grande" charset="0"/>
                <a:cs typeface="Lucida Grande" charset="0"/>
              </a:rPr>
              <a:t> </a:t>
            </a:r>
            <a:r>
              <a:rPr lang="en-GB" sz="1200" dirty="0">
                <a:latin typeface="Lucida Grande" charset="0"/>
                <a:ea typeface="Lucida Grande" charset="0"/>
                <a:cs typeface="Lucida Grande" charset="0"/>
              </a:rPr>
              <a:t>and </a:t>
            </a:r>
            <a:r>
              <a:rPr lang="en-GB" sz="1200" dirty="0" smtClean="0">
                <a:latin typeface="Lucida Grande" charset="0"/>
                <a:ea typeface="Lucida Grande" charset="0"/>
                <a:cs typeface="Lucida Grande" charset="0"/>
              </a:rPr>
              <a:t>Assign module or use the shortcut “PA”.</a:t>
            </a:r>
          </a:p>
          <a:p>
            <a:pPr marL="171454" indent="-171454" algn="just">
              <a:lnSpc>
                <a:spcPct val="150000"/>
              </a:lnSpc>
              <a:buFont typeface="Arial" charset="0"/>
              <a:buChar char="•"/>
            </a:pPr>
            <a:r>
              <a:rPr lang="en-GB" sz="1200" dirty="0" smtClean="0">
                <a:latin typeface="Lucida Grande" charset="0"/>
                <a:ea typeface="Lucida Grande" charset="0"/>
                <a:cs typeface="Lucida Grande" charset="0"/>
              </a:rPr>
              <a:t>Select the </a:t>
            </a:r>
            <a:r>
              <a:rPr lang="en-GB" sz="1200" dirty="0" err="1" smtClean="0">
                <a:latin typeface="Lucida Grande" charset="0"/>
                <a:ea typeface="Lucida Grande" charset="0"/>
                <a:cs typeface="Lucida Grande" charset="0"/>
              </a:rPr>
              <a:t>NmrChain</a:t>
            </a:r>
            <a:r>
              <a:rPr lang="en-GB" sz="1200" dirty="0" smtClean="0">
                <a:latin typeface="Lucida Grande" charset="0"/>
                <a:ea typeface="Lucida Grande" charset="0"/>
                <a:cs typeface="Lucida Grande" charset="0"/>
              </a:rPr>
              <a:t>: NC:@-.</a:t>
            </a:r>
          </a:p>
          <a:p>
            <a:pPr marL="171454" indent="-171454" algn="just">
              <a:lnSpc>
                <a:spcPct val="150000"/>
              </a:lnSpc>
              <a:buFont typeface="Arial" charset="0"/>
              <a:buChar char="•"/>
            </a:pPr>
            <a:r>
              <a:rPr lang="en-GB" sz="1200" dirty="0">
                <a:latin typeface="Lucida Grande" charset="0"/>
                <a:ea typeface="Lucida Grande" charset="0"/>
                <a:cs typeface="Lucida Grande" charset="0"/>
              </a:rPr>
              <a:t>Double click on a row in the table, e.g. the row for @1. </a:t>
            </a:r>
          </a:p>
          <a:p>
            <a:pPr lvl="1" algn="just">
              <a:lnSpc>
                <a:spcPct val="150000"/>
              </a:lnSpc>
            </a:pPr>
            <a:r>
              <a:rPr lang="en-GB" sz="1200" dirty="0">
                <a:latin typeface="Lucida Grande" charset="0"/>
                <a:ea typeface="Lucida Grande" charset="0"/>
                <a:cs typeface="Lucida Grande" charset="0"/>
              </a:rPr>
              <a:t>This will cause the </a:t>
            </a:r>
            <a:r>
              <a:rPr lang="en-GB" sz="1200" dirty="0" smtClean="0">
                <a:latin typeface="Lucida Grande" charset="0"/>
                <a:ea typeface="Lucida Grande" charset="0"/>
                <a:cs typeface="Lucida Grande" charset="0"/>
              </a:rPr>
              <a:t>spectrum display with </a:t>
            </a:r>
            <a:r>
              <a:rPr lang="en-GB" sz="1200" dirty="0">
                <a:latin typeface="Lucida Grande" charset="0"/>
                <a:ea typeface="Lucida Grande" charset="0"/>
                <a:cs typeface="Lucida Grande" charset="0"/>
              </a:rPr>
              <a:t>the HSQC </a:t>
            </a:r>
            <a:r>
              <a:rPr lang="en-GB" sz="1200" dirty="0" smtClean="0">
                <a:latin typeface="Lucida Grande" charset="0"/>
                <a:ea typeface="Lucida Grande" charset="0"/>
                <a:cs typeface="Lucida Grande" charset="0"/>
              </a:rPr>
              <a:t>spectrum to focus on </a:t>
            </a:r>
            <a:r>
              <a:rPr lang="en-GB" sz="1200" dirty="0">
                <a:latin typeface="Lucida Grande" charset="0"/>
                <a:ea typeface="Lucida Grande" charset="0"/>
                <a:cs typeface="Lucida Grande" charset="0"/>
              </a:rPr>
              <a:t>the position of the peak labelled @-.@1..H, N and to mark this position with two labelled rulers corresponding to each dimension. Likewise, in the 3D module navigates to the corresponding z (i.e. N) position and marks the appropriate frequency along the proton axis with a labelled ruler</a:t>
            </a:r>
            <a:r>
              <a:rPr lang="en-GB" sz="1200" dirty="0" smtClean="0">
                <a:latin typeface="Lucida Grande" charset="0"/>
                <a:ea typeface="Lucida Grande" charset="0"/>
                <a:cs typeface="Lucida Grande" charset="0"/>
              </a:rPr>
              <a:t>.</a:t>
            </a:r>
            <a:endParaRPr lang="en-GB" sz="1200" dirty="0">
              <a:latin typeface="Lucida Grande" charset="0"/>
              <a:ea typeface="Lucida Grande" charset="0"/>
              <a:cs typeface="Lucida Grande" charset="0"/>
            </a:endParaRPr>
          </a:p>
          <a:p>
            <a:pPr marL="171454" indent="-171454" algn="just">
              <a:lnSpc>
                <a:spcPct val="150000"/>
              </a:lnSpc>
              <a:buFont typeface="Arial" charset="0"/>
              <a:buChar char="•"/>
            </a:pPr>
            <a:r>
              <a:rPr lang="en-GB" sz="1200" dirty="0">
                <a:latin typeface="Lucida Grande" charset="0"/>
                <a:ea typeface="Lucida Grande" charset="0"/>
                <a:cs typeface="Lucida Grande" charset="0"/>
              </a:rPr>
              <a:t>Click the “Restricted Pick” button. </a:t>
            </a:r>
            <a:endParaRPr lang="en-GB" sz="1200" dirty="0" smtClean="0">
              <a:latin typeface="Lucida Grande" charset="0"/>
              <a:ea typeface="Lucida Grande" charset="0"/>
              <a:cs typeface="Lucida Grande" charset="0"/>
            </a:endParaRPr>
          </a:p>
          <a:p>
            <a:pPr lvl="1" algn="just">
              <a:lnSpc>
                <a:spcPct val="150000"/>
              </a:lnSpc>
            </a:pPr>
            <a:r>
              <a:rPr lang="en-GB" sz="1200" dirty="0" smtClean="0">
                <a:latin typeface="Lucida Grande" charset="0"/>
                <a:ea typeface="Lucida Grande" charset="0"/>
                <a:cs typeface="Lucida Grande" charset="0"/>
              </a:rPr>
              <a:t>This </a:t>
            </a:r>
            <a:r>
              <a:rPr lang="en-GB" sz="1200" dirty="0">
                <a:latin typeface="Lucida Grande" charset="0"/>
                <a:ea typeface="Lucida Grande" charset="0"/>
                <a:cs typeface="Lucida Grande" charset="0"/>
              </a:rPr>
              <a:t>will pick all the peaks along </a:t>
            </a:r>
            <a:r>
              <a:rPr lang="en-GB" sz="1200" dirty="0" smtClean="0">
                <a:latin typeface="Lucida Grande" charset="0"/>
                <a:ea typeface="Lucida Grande" charset="0"/>
                <a:cs typeface="Lucida Grande" charset="0"/>
              </a:rPr>
              <a:t>a narrow region </a:t>
            </a:r>
            <a:r>
              <a:rPr lang="en-GB" sz="1200" dirty="0">
                <a:latin typeface="Lucida Grande" charset="0"/>
                <a:ea typeface="Lucida Grande" charset="0"/>
                <a:cs typeface="Lucida Grande" charset="0"/>
              </a:rPr>
              <a:t>in the 3D window and these peaks will be selected</a:t>
            </a:r>
            <a:r>
              <a:rPr lang="en-GB" sz="1200" dirty="0" smtClean="0">
                <a:latin typeface="Lucida Grande" charset="0"/>
                <a:ea typeface="Lucida Grande" charset="0"/>
                <a:cs typeface="Lucida Grande" charset="0"/>
              </a:rPr>
              <a:t>.</a:t>
            </a:r>
          </a:p>
          <a:p>
            <a:pPr marL="171450" indent="-171450" algn="just">
              <a:lnSpc>
                <a:spcPct val="150000"/>
              </a:lnSpc>
              <a:buFont typeface="Arial" charset="0"/>
              <a:buChar char="•"/>
            </a:pPr>
            <a:r>
              <a:rPr lang="en-GB" sz="1200" dirty="0" smtClean="0">
                <a:latin typeface="Lucida Grande" charset="0"/>
                <a:ea typeface="Lucida Grande" charset="0"/>
                <a:cs typeface="Lucida Grande" charset="0"/>
              </a:rPr>
              <a:t>Inspect the 3D peaks and delete any noisy ones.</a:t>
            </a:r>
          </a:p>
          <a:p>
            <a:pPr marL="171450" indent="-171450" algn="just">
              <a:lnSpc>
                <a:spcPct val="150000"/>
              </a:lnSpc>
              <a:buFont typeface="Arial" charset="0"/>
              <a:buChar char="•"/>
            </a:pPr>
            <a:r>
              <a:rPr lang="en-GB" sz="1200" dirty="0" smtClean="0">
                <a:latin typeface="Lucida Grande" charset="0"/>
                <a:ea typeface="Lucida Grande" charset="0"/>
                <a:cs typeface="Lucida Grande" charset="0"/>
              </a:rPr>
              <a:t>Select the peaks to assign and Click </a:t>
            </a:r>
            <a:r>
              <a:rPr lang="en-GB" sz="1200" dirty="0">
                <a:latin typeface="Lucida Grande" charset="0"/>
                <a:ea typeface="Lucida Grande" charset="0"/>
                <a:cs typeface="Lucida Grande" charset="0"/>
              </a:rPr>
              <a:t>the </a:t>
            </a:r>
            <a:r>
              <a:rPr lang="en-GB" sz="1200" dirty="0" smtClean="0">
                <a:latin typeface="Lucida Grande" charset="0"/>
                <a:ea typeface="Lucida Grande" charset="0"/>
                <a:cs typeface="Lucida Grande" charset="0"/>
              </a:rPr>
              <a:t>“</a:t>
            </a:r>
            <a:r>
              <a:rPr lang="en-GB" sz="1200" dirty="0">
                <a:latin typeface="Lucida Grande" charset="0"/>
                <a:ea typeface="Lucida Grande" charset="0"/>
                <a:cs typeface="Lucida Grande" charset="0"/>
              </a:rPr>
              <a:t>Assign Selected </a:t>
            </a:r>
            <a:r>
              <a:rPr lang="en-GB" sz="1200" dirty="0" smtClean="0">
                <a:latin typeface="Lucida Grande" charset="0"/>
                <a:ea typeface="Lucida Grande" charset="0"/>
                <a:cs typeface="Lucida Grande" charset="0"/>
              </a:rPr>
              <a:t>” </a:t>
            </a:r>
            <a:r>
              <a:rPr lang="en-GB" sz="1200" dirty="0">
                <a:latin typeface="Lucida Grande" charset="0"/>
                <a:ea typeface="Lucida Grande" charset="0"/>
                <a:cs typeface="Lucida Grande" charset="0"/>
              </a:rPr>
              <a:t>button. </a:t>
            </a:r>
            <a:endParaRPr lang="en-GB" sz="1200" dirty="0" smtClean="0">
              <a:latin typeface="Lucida Grande" charset="0"/>
              <a:ea typeface="Lucida Grande" charset="0"/>
              <a:cs typeface="Lucida Grande" charset="0"/>
            </a:endParaRPr>
          </a:p>
          <a:p>
            <a:pPr algn="just">
              <a:lnSpc>
                <a:spcPct val="150000"/>
              </a:lnSpc>
            </a:pPr>
            <a:r>
              <a:rPr lang="en-GB" sz="1200" dirty="0" smtClean="0">
                <a:latin typeface="Lucida Grande" charset="0"/>
                <a:ea typeface="Lucida Grande" charset="0"/>
                <a:cs typeface="Lucida Grande" charset="0"/>
              </a:rPr>
              <a:t> </a:t>
            </a:r>
            <a:endParaRPr lang="en-GB" sz="1200" dirty="0">
              <a:latin typeface="Lucida Grande" charset="0"/>
              <a:ea typeface="Lucida Grande" charset="0"/>
              <a:cs typeface="Lucida Grande" charset="0"/>
            </a:endParaRPr>
          </a:p>
        </p:txBody>
      </p:sp>
      <p:grpSp>
        <p:nvGrpSpPr>
          <p:cNvPr id="19" name="Group 18"/>
          <p:cNvGrpSpPr/>
          <p:nvPr/>
        </p:nvGrpSpPr>
        <p:grpSpPr>
          <a:xfrm>
            <a:off x="477980" y="5897854"/>
            <a:ext cx="5823429" cy="707886"/>
            <a:chOff x="477980" y="5897854"/>
            <a:chExt cx="5823429" cy="707886"/>
          </a:xfrm>
        </p:grpSpPr>
        <p:sp>
          <p:nvSpPr>
            <p:cNvPr id="17" name="Rectangle 16"/>
            <p:cNvSpPr/>
            <p:nvPr/>
          </p:nvSpPr>
          <p:spPr>
            <a:xfrm>
              <a:off x="477980" y="5897854"/>
              <a:ext cx="5823429" cy="707886"/>
            </a:xfrm>
            <a:prstGeom prst="rect">
              <a:avLst/>
            </a:prstGeom>
          </p:spPr>
          <p:txBody>
            <a:bodyPr wrap="square">
              <a:spAutoFit/>
            </a:bodyPr>
            <a:lstStyle/>
            <a:p>
              <a:r>
                <a:rPr lang="en-US" sz="1000" dirty="0">
                  <a:latin typeface="Lucida Grande" charset="0"/>
                  <a:ea typeface="Lucida Grande" charset="0"/>
                  <a:cs typeface="Lucida Grande" charset="0"/>
                </a:rPr>
                <a:t>The “Pick and Assign” module has a settings </a:t>
              </a:r>
              <a:r>
                <a:rPr lang="en-US" sz="1000" dirty="0" smtClean="0">
                  <a:latin typeface="Lucida Grande" charset="0"/>
                  <a:ea typeface="Lucida Grande" charset="0"/>
                  <a:cs typeface="Lucida Grande" charset="0"/>
                </a:rPr>
                <a:t>panel (</a:t>
              </a:r>
              <a:r>
                <a:rPr lang="en-US" sz="1000" smtClean="0">
                  <a:latin typeface="Lucida Grande" charset="0"/>
                  <a:ea typeface="Lucida Grande" charset="0"/>
                  <a:cs typeface="Lucida Grande" charset="0"/>
                </a:rPr>
                <a:t>click         to toggle) </a:t>
              </a:r>
              <a:r>
                <a:rPr lang="en-US" sz="1000" dirty="0" smtClean="0">
                  <a:latin typeface="Lucida Grande" charset="0"/>
                  <a:ea typeface="Lucida Grande" charset="0"/>
                  <a:cs typeface="Lucida Grande" charset="0"/>
                </a:rPr>
                <a:t>that </a:t>
              </a:r>
              <a:r>
                <a:rPr lang="en-US" sz="1000" dirty="0">
                  <a:latin typeface="Lucida Grande" charset="0"/>
                  <a:ea typeface="Lucida Grande" charset="0"/>
                  <a:cs typeface="Lucida Grande" charset="0"/>
                </a:rPr>
                <a:t>gives access to the parameters that determine in which spectra and with what tolerances the program tries to pick the peaks </a:t>
              </a:r>
            </a:p>
            <a:p>
              <a:r>
                <a:rPr lang="en-US" sz="1000" dirty="0" smtClean="0">
                  <a:latin typeface="LucidaGrande" charset="0"/>
                </a:rPr>
                <a:t> </a:t>
              </a:r>
              <a:endParaRPr lang="en-US" sz="1000" dirty="0"/>
            </a:p>
          </p:txBody>
        </p:sp>
        <p:pic>
          <p:nvPicPr>
            <p:cNvPr id="18" name="Picture 17"/>
            <p:cNvPicPr>
              <a:picLocks noChangeAspect="1"/>
            </p:cNvPicPr>
            <p:nvPr/>
          </p:nvPicPr>
          <p:blipFill>
            <a:blip r:embed="rId5"/>
            <a:stretch>
              <a:fillRect/>
            </a:stretch>
          </p:blipFill>
          <p:spPr>
            <a:xfrm>
              <a:off x="4111487" y="5930477"/>
              <a:ext cx="228600" cy="180975"/>
            </a:xfrm>
            <a:prstGeom prst="rect">
              <a:avLst/>
            </a:prstGeom>
          </p:spPr>
        </p:pic>
      </p:grpSp>
      <p:sp>
        <p:nvSpPr>
          <p:cNvPr id="43" name="Rectangle 42"/>
          <p:cNvSpPr/>
          <p:nvPr/>
        </p:nvSpPr>
        <p:spPr>
          <a:xfrm>
            <a:off x="5940761" y="554276"/>
            <a:ext cx="917239" cy="276999"/>
          </a:xfrm>
          <a:prstGeom prst="rect">
            <a:avLst/>
          </a:prstGeom>
        </p:spPr>
        <p:txBody>
          <a:bodyPr wrap="none">
            <a:spAutoFit/>
          </a:bodyPr>
          <a:lstStyle/>
          <a:p>
            <a:r>
              <a:rPr lang="en-US" sz="1200" dirty="0">
                <a:latin typeface="Lucida Grande" charset="0"/>
                <a:ea typeface="Lucida Grande" charset="0"/>
                <a:cs typeface="Lucida Grande" charset="0"/>
              </a:rPr>
              <a:t>Sec5Part1</a:t>
            </a:r>
            <a:endParaRPr lang="en-GB" sz="1200" dirty="0"/>
          </a:p>
        </p:txBody>
      </p:sp>
      <p:sp>
        <p:nvSpPr>
          <p:cNvPr id="21" name="Slide Number Placeholder 20"/>
          <p:cNvSpPr>
            <a:spLocks noGrp="1"/>
          </p:cNvSpPr>
          <p:nvPr>
            <p:ph type="sldNum" sz="quarter" idx="12"/>
          </p:nvPr>
        </p:nvSpPr>
        <p:spPr/>
        <p:txBody>
          <a:bodyPr/>
          <a:lstStyle/>
          <a:p>
            <a:fld id="{EAB789F6-3BD3-1645-B8E5-7AE28DC0F5BB}" type="slidenum">
              <a:rPr lang="en-US" smtClean="0"/>
              <a:t>10</a:t>
            </a:fld>
            <a:endParaRPr lang="en-US"/>
          </a:p>
        </p:txBody>
      </p:sp>
    </p:spTree>
    <p:extLst>
      <p:ext uri="{BB962C8B-B14F-4D97-AF65-F5344CB8AC3E}">
        <p14:creationId xmlns:p14="http://schemas.microsoft.com/office/powerpoint/2010/main" val="1619195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1" name="Rectangle 30"/>
          <p:cNvSpPr/>
          <p:nvPr/>
        </p:nvSpPr>
        <p:spPr>
          <a:xfrm>
            <a:off x="3" y="841213"/>
            <a:ext cx="6858000" cy="562331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4</a:t>
            </a:r>
            <a:endParaRPr lang="en-US" sz="1801" dirty="0"/>
          </a:p>
        </p:txBody>
      </p:sp>
      <p:sp>
        <p:nvSpPr>
          <p:cNvPr id="33" name="Rectangle 32"/>
          <p:cNvSpPr/>
          <p:nvPr/>
        </p:nvSpPr>
        <p:spPr>
          <a:xfrm>
            <a:off x="1946065" y="179276"/>
            <a:ext cx="2965877" cy="461665"/>
          </a:xfrm>
          <a:prstGeom prst="rect">
            <a:avLst/>
          </a:prstGeom>
        </p:spPr>
        <p:txBody>
          <a:bodyPr wrap="none">
            <a:spAutoFit/>
          </a:bodyPr>
          <a:lstStyle/>
          <a:p>
            <a:pPr algn="ctr"/>
            <a:r>
              <a:rPr lang="en-GB" sz="2400" dirty="0" smtClean="0">
                <a:latin typeface="Lucida Grande" charset="0"/>
                <a:ea typeface="ＭＳ 明朝" charset="-128"/>
              </a:rPr>
              <a:t>Picking 3D spectra</a:t>
            </a:r>
            <a:endParaRPr lang="en-US" sz="1801" dirty="0"/>
          </a:p>
        </p:txBody>
      </p:sp>
      <p:sp>
        <p:nvSpPr>
          <p:cNvPr id="34" name="Rectangle 3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7" name="TextBox 36"/>
          <p:cNvSpPr txBox="1"/>
          <p:nvPr/>
        </p:nvSpPr>
        <p:spPr>
          <a:xfrm>
            <a:off x="1946065" y="3503251"/>
            <a:ext cx="3236686" cy="830997"/>
          </a:xfrm>
          <a:prstGeom prst="rect">
            <a:avLst/>
          </a:prstGeom>
          <a:noFill/>
        </p:spPr>
        <p:txBody>
          <a:bodyPr wrap="square" rtlCol="0">
            <a:spAutoFit/>
          </a:bodyPr>
          <a:lstStyle/>
          <a:p>
            <a:r>
              <a:rPr lang="en-US" sz="2400" b="1" dirty="0" smtClean="0"/>
              <a:t>or Shortcut  ‘ AS ’</a:t>
            </a:r>
            <a:endParaRPr lang="en-US" sz="2400" b="1" dirty="0"/>
          </a:p>
          <a:p>
            <a:endParaRPr lang="en-GB" sz="2400" b="1" dirty="0"/>
          </a:p>
        </p:txBody>
      </p:sp>
      <p:sp>
        <p:nvSpPr>
          <p:cNvPr id="40" name="Rectangle 39"/>
          <p:cNvSpPr/>
          <p:nvPr/>
        </p:nvSpPr>
        <p:spPr>
          <a:xfrm>
            <a:off x="-191468" y="6529885"/>
            <a:ext cx="955964" cy="461665"/>
          </a:xfrm>
          <a:prstGeom prst="rect">
            <a:avLst/>
          </a:prstGeom>
        </p:spPr>
        <p:txBody>
          <a:bodyPr wrap="square">
            <a:spAutoFit/>
          </a:bodyPr>
          <a:lstStyle/>
          <a:p>
            <a:pPr algn="ctr"/>
            <a:r>
              <a:rPr lang="en-GB" sz="2400" dirty="0" smtClean="0">
                <a:latin typeface="Lucida Grande" charset="0"/>
                <a:ea typeface="ＭＳ 明朝" charset="-128"/>
              </a:rPr>
              <a:t>4</a:t>
            </a:r>
            <a:r>
              <a:rPr lang="en-GB" sz="1401" dirty="0" smtClean="0">
                <a:latin typeface="Lucida Grande" charset="0"/>
                <a:ea typeface="ＭＳ 明朝" charset="-128"/>
              </a:rPr>
              <a:t>B</a:t>
            </a:r>
            <a:endParaRPr lang="en-US" sz="1801" dirty="0"/>
          </a:p>
        </p:txBody>
      </p:sp>
      <p:sp>
        <p:nvSpPr>
          <p:cNvPr id="36" name="Down Arrow 35"/>
          <p:cNvSpPr/>
          <p:nvPr/>
        </p:nvSpPr>
        <p:spPr>
          <a:xfrm rot="16200000" flipV="1">
            <a:off x="4980712" y="2236605"/>
            <a:ext cx="496522" cy="723946"/>
          </a:xfrm>
          <a:prstGeom prst="downArrow">
            <a:avLst>
              <a:gd name="adj1" fmla="val 33620"/>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446" y="926733"/>
            <a:ext cx="4204679" cy="2445711"/>
          </a:xfrm>
          <a:prstGeom prst="rect">
            <a:avLst/>
          </a:prstGeom>
        </p:spPr>
      </p:pic>
      <p:sp>
        <p:nvSpPr>
          <p:cNvPr id="21" name="Rectangle 20"/>
          <p:cNvSpPr/>
          <p:nvPr/>
        </p:nvSpPr>
        <p:spPr>
          <a:xfrm>
            <a:off x="477980" y="6623043"/>
            <a:ext cx="6003500" cy="4247317"/>
          </a:xfrm>
          <a:prstGeom prst="rect">
            <a:avLst/>
          </a:prstGeom>
        </p:spPr>
        <p:txBody>
          <a:bodyPr wrap="square">
            <a:spAutoFit/>
          </a:bodyPr>
          <a:lstStyle/>
          <a:p>
            <a:pPr algn="just">
              <a:lnSpc>
                <a:spcPct val="150000"/>
              </a:lnSpc>
            </a:pPr>
            <a:r>
              <a:rPr lang="en-GB" sz="1200" b="1" dirty="0" smtClean="0">
                <a:latin typeface="Lucida Grande" charset="0"/>
                <a:ea typeface="Lucida Grande" charset="0"/>
                <a:cs typeface="Lucida Grande" charset="0"/>
              </a:rPr>
              <a:t>Complete assignment for </a:t>
            </a:r>
            <a:r>
              <a:rPr lang="en-GB" sz="1200" b="1" dirty="0">
                <a:latin typeface="Lucida Grande" charset="0"/>
                <a:ea typeface="Lucida Grande" charset="0"/>
                <a:cs typeface="Lucida Grande" charset="0"/>
              </a:rPr>
              <a:t>the carbon dimension </a:t>
            </a:r>
          </a:p>
          <a:p>
            <a:pPr algn="just">
              <a:lnSpc>
                <a:spcPct val="150000"/>
              </a:lnSpc>
            </a:pPr>
            <a:endParaRPr lang="en-GB" sz="1200" b="1" dirty="0" smtClean="0">
              <a:latin typeface="Lucida Grande" charset="0"/>
              <a:ea typeface="Lucida Grande" charset="0"/>
              <a:cs typeface="Lucida Grande" charset="0"/>
            </a:endParaRPr>
          </a:p>
          <a:p>
            <a:pPr marL="171454" indent="-171454" algn="just">
              <a:lnSpc>
                <a:spcPct val="150000"/>
              </a:lnSpc>
              <a:buFont typeface="Arial" charset="0"/>
              <a:buChar char="•"/>
            </a:pPr>
            <a:r>
              <a:rPr lang="en-GB" sz="1200" dirty="0" smtClean="0">
                <a:latin typeface="Lucida Grande" charset="0"/>
                <a:ea typeface="Lucida Grande" charset="0"/>
                <a:cs typeface="Lucida Grande" charset="0"/>
              </a:rPr>
              <a:t>Go to the main menu:  View ⟶ </a:t>
            </a:r>
            <a:r>
              <a:rPr lang="en-GB" sz="1200" dirty="0">
                <a:latin typeface="Lucida Grande" charset="0"/>
                <a:ea typeface="Lucida Grande" charset="0"/>
                <a:cs typeface="Lucida Grande" charset="0"/>
              </a:rPr>
              <a:t>NmrAtom </a:t>
            </a:r>
            <a:r>
              <a:rPr lang="en-GB" sz="1200" dirty="0" smtClean="0">
                <a:latin typeface="Lucida Grande" charset="0"/>
                <a:ea typeface="Lucida Grande" charset="0"/>
                <a:cs typeface="Lucida Grande" charset="0"/>
              </a:rPr>
              <a:t>Assigner module or use the shortcut “AS”.</a:t>
            </a:r>
          </a:p>
          <a:p>
            <a:pPr marL="171454" indent="-171454" algn="just">
              <a:lnSpc>
                <a:spcPct val="150000"/>
              </a:lnSpc>
              <a:buFont typeface="Arial" charset="0"/>
              <a:buChar char="•"/>
            </a:pPr>
            <a:r>
              <a:rPr lang="en-GB" sz="1200" dirty="0" smtClean="0">
                <a:latin typeface="Lucida Grande" charset="0"/>
                <a:ea typeface="Lucida Grande" charset="0"/>
                <a:cs typeface="Lucida Grande" charset="0"/>
              </a:rPr>
              <a:t>Toggle any nmrAtom button to assign it to the selected peak(s).</a:t>
            </a:r>
          </a:p>
          <a:p>
            <a:pPr lvl="1" algn="just">
              <a:lnSpc>
                <a:spcPct val="150000"/>
              </a:lnSpc>
            </a:pPr>
            <a:r>
              <a:rPr lang="en-GB" sz="1200" dirty="0" smtClean="0">
                <a:latin typeface="Lucida Grande" charset="0"/>
                <a:ea typeface="Lucida Grande" charset="0"/>
                <a:cs typeface="Lucida Grande" charset="0"/>
              </a:rPr>
              <a:t>Select </a:t>
            </a:r>
            <a:r>
              <a:rPr lang="en-GB" sz="1200" dirty="0">
                <a:latin typeface="Lucida Grande" charset="0"/>
                <a:ea typeface="Lucida Grande" charset="0"/>
                <a:cs typeface="Lucida Grande" charset="0"/>
              </a:rPr>
              <a:t>a </a:t>
            </a:r>
            <a:r>
              <a:rPr lang="en-GB" sz="1200" dirty="0" smtClean="0">
                <a:latin typeface="Lucida Grande" charset="0"/>
                <a:ea typeface="Lucida Grande" charset="0"/>
                <a:cs typeface="Lucida Grande" charset="0"/>
              </a:rPr>
              <a:t>single peak </a:t>
            </a:r>
            <a:r>
              <a:rPr lang="en-GB" sz="1200" dirty="0">
                <a:latin typeface="Lucida Grande" charset="0"/>
                <a:ea typeface="Lucida Grande" charset="0"/>
                <a:cs typeface="Lucida Grande" charset="0"/>
              </a:rPr>
              <a:t>in the 3D window </a:t>
            </a:r>
            <a:r>
              <a:rPr lang="en-GB" sz="1200" dirty="0" smtClean="0">
                <a:latin typeface="Lucida Grande" charset="0"/>
                <a:ea typeface="Lucida Grande" charset="0"/>
                <a:cs typeface="Lucida Grande" charset="0"/>
              </a:rPr>
              <a:t>to </a:t>
            </a:r>
            <a:r>
              <a:rPr lang="en-GB" sz="1200" dirty="0">
                <a:latin typeface="Lucida Grande" charset="0"/>
                <a:ea typeface="Lucida Grande" charset="0"/>
                <a:cs typeface="Lucida Grande" charset="0"/>
              </a:rPr>
              <a:t>predict the assignment for the carbon </a:t>
            </a:r>
            <a:r>
              <a:rPr lang="en-GB" sz="1200" dirty="0" smtClean="0">
                <a:latin typeface="Lucida Grande" charset="0"/>
                <a:ea typeface="Lucida Grande" charset="0"/>
                <a:cs typeface="Lucida Grande" charset="0"/>
              </a:rPr>
              <a:t>dimension</a:t>
            </a:r>
            <a:r>
              <a:rPr lang="en-GB" sz="1200" dirty="0">
                <a:latin typeface="Lucida Grande" charset="0"/>
                <a:ea typeface="Lucida Grande" charset="0"/>
                <a:cs typeface="Lucida Grande" charset="0"/>
              </a:rPr>
              <a:t>. The program uses green for likely and orange for less likely </a:t>
            </a:r>
            <a:r>
              <a:rPr lang="en-GB" sz="1200" dirty="0" smtClean="0">
                <a:latin typeface="Lucida Grande" charset="0"/>
                <a:ea typeface="Lucida Grande" charset="0"/>
                <a:cs typeface="Lucida Grande" charset="0"/>
              </a:rPr>
              <a:t>assignments.</a:t>
            </a:r>
          </a:p>
          <a:p>
            <a:pPr algn="just">
              <a:lnSpc>
                <a:spcPct val="150000"/>
              </a:lnSpc>
            </a:pPr>
            <a:r>
              <a:rPr lang="en-GB" sz="1200" dirty="0" smtClean="0">
                <a:latin typeface="Lucida Grande" charset="0"/>
                <a:ea typeface="Lucida Grande" charset="0"/>
                <a:cs typeface="Lucida Grande" charset="0"/>
              </a:rPr>
              <a:t>In the event you assign the wrong nmrAtom, you can simply toggle another nmrAtom or deselect it to de-assign the peak.</a:t>
            </a:r>
          </a:p>
          <a:p>
            <a:pPr algn="just">
              <a:lnSpc>
                <a:spcPct val="150000"/>
              </a:lnSpc>
            </a:pPr>
            <a:r>
              <a:rPr lang="en-US" sz="1200" dirty="0">
                <a:latin typeface="Lucida Grande" charset="0"/>
                <a:ea typeface="Lucida Grande" charset="0"/>
                <a:cs typeface="Lucida Grande" charset="0"/>
              </a:rPr>
              <a:t>Repeating this procedure for the other groups of peaks along this line will also yield the CBi-1 and </a:t>
            </a:r>
            <a:r>
              <a:rPr lang="en-US" sz="1200" dirty="0" err="1">
                <a:latin typeface="Lucida Grande" charset="0"/>
                <a:ea typeface="Lucida Grande" charset="0"/>
                <a:cs typeface="Lucida Grande" charset="0"/>
              </a:rPr>
              <a:t>CBi</a:t>
            </a:r>
            <a:r>
              <a:rPr lang="en-US" sz="1200" dirty="0">
                <a:latin typeface="Lucida Grande" charset="0"/>
                <a:ea typeface="Lucida Grande" charset="0"/>
                <a:cs typeface="Lucida Grande" charset="0"/>
              </a:rPr>
              <a:t> assignments for this </a:t>
            </a:r>
            <a:r>
              <a:rPr lang="en-US" sz="1200" dirty="0" err="1">
                <a:latin typeface="Lucida Grande" charset="0"/>
                <a:ea typeface="Lucida Grande" charset="0"/>
                <a:cs typeface="Lucida Grande" charset="0"/>
              </a:rPr>
              <a:t>NmrResidue</a:t>
            </a:r>
            <a:r>
              <a:rPr lang="en-US" sz="1200" dirty="0">
                <a:latin typeface="Lucida Grande" charset="0"/>
                <a:ea typeface="Lucida Grande" charset="0"/>
                <a:cs typeface="Lucida Grande" charset="0"/>
              </a:rPr>
              <a:t>. </a:t>
            </a:r>
          </a:p>
          <a:p>
            <a:pPr algn="just">
              <a:lnSpc>
                <a:spcPct val="150000"/>
              </a:lnSpc>
            </a:pPr>
            <a:r>
              <a:rPr lang="en-GB" sz="1200" dirty="0" smtClean="0">
                <a:latin typeface="Lucida Grande" charset="0"/>
                <a:ea typeface="Lucida Grande" charset="0"/>
                <a:cs typeface="Lucida Grande" charset="0"/>
              </a:rPr>
              <a:t> </a:t>
            </a:r>
            <a:endParaRPr lang="en-GB" sz="1200" dirty="0">
              <a:latin typeface="Lucida Grande" charset="0"/>
              <a:ea typeface="Lucida Grande" charset="0"/>
              <a:cs typeface="Lucida Grande" charset="0"/>
            </a:endParaRPr>
          </a:p>
          <a:p>
            <a:pPr lvl="1" algn="just">
              <a:lnSpc>
                <a:spcPct val="150000"/>
              </a:lnSpc>
            </a:pPr>
            <a:endParaRPr lang="en-GB" sz="1200" dirty="0" smtClean="0">
              <a:latin typeface="Lucida Grande" charset="0"/>
              <a:ea typeface="Lucida Grande" charset="0"/>
              <a:cs typeface="Lucida Grande" charset="0"/>
            </a:endParaRPr>
          </a:p>
          <a:p>
            <a:pPr algn="just">
              <a:lnSpc>
                <a:spcPct val="150000"/>
              </a:lnSpc>
            </a:pPr>
            <a:r>
              <a:rPr lang="en-GB" sz="1200" dirty="0" smtClean="0">
                <a:latin typeface="Lucida Grande" charset="0"/>
                <a:ea typeface="Lucida Grande" charset="0"/>
                <a:cs typeface="Lucida Grande" charset="0"/>
              </a:rPr>
              <a:t> </a:t>
            </a:r>
            <a:endParaRPr lang="en-GB" sz="1200" dirty="0">
              <a:latin typeface="Lucida Grande" charset="0"/>
              <a:ea typeface="Lucida Grande" charset="0"/>
              <a:cs typeface="Lucida Grande"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136" y="4158378"/>
            <a:ext cx="4186989" cy="1177803"/>
          </a:xfrm>
          <a:prstGeom prst="rect">
            <a:avLst/>
          </a:prstGeom>
        </p:spPr>
      </p:pic>
      <p:sp>
        <p:nvSpPr>
          <p:cNvPr id="24" name="Rectangle 23"/>
          <p:cNvSpPr/>
          <p:nvPr/>
        </p:nvSpPr>
        <p:spPr>
          <a:xfrm>
            <a:off x="5940761" y="554276"/>
            <a:ext cx="917239" cy="276999"/>
          </a:xfrm>
          <a:prstGeom prst="rect">
            <a:avLst/>
          </a:prstGeom>
        </p:spPr>
        <p:txBody>
          <a:bodyPr wrap="none">
            <a:spAutoFit/>
          </a:bodyPr>
          <a:lstStyle/>
          <a:p>
            <a:r>
              <a:rPr lang="en-US" sz="1200" dirty="0">
                <a:latin typeface="Lucida Grande" charset="0"/>
                <a:ea typeface="Lucida Grande" charset="0"/>
                <a:cs typeface="Lucida Grande" charset="0"/>
              </a:rPr>
              <a:t>Sec5Part1</a:t>
            </a:r>
            <a:endParaRPr lang="en-GB" sz="1200" dirty="0"/>
          </a:p>
        </p:txBody>
      </p:sp>
      <p:sp>
        <p:nvSpPr>
          <p:cNvPr id="7" name="Slide Number Placeholder 6"/>
          <p:cNvSpPr>
            <a:spLocks noGrp="1"/>
          </p:cNvSpPr>
          <p:nvPr>
            <p:ph type="sldNum" sz="quarter" idx="12"/>
          </p:nvPr>
        </p:nvSpPr>
        <p:spPr/>
        <p:txBody>
          <a:bodyPr/>
          <a:lstStyle/>
          <a:p>
            <a:fld id="{EAB789F6-3BD3-1645-B8E5-7AE28DC0F5BB}" type="slidenum">
              <a:rPr lang="en-US" smtClean="0"/>
              <a:t>11</a:t>
            </a:fld>
            <a:endParaRPr lang="en-US"/>
          </a:p>
        </p:txBody>
      </p:sp>
    </p:spTree>
    <p:extLst>
      <p:ext uri="{BB962C8B-B14F-4D97-AF65-F5344CB8AC3E}">
        <p14:creationId xmlns:p14="http://schemas.microsoft.com/office/powerpoint/2010/main" val="16319518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2"/>
            <a:ext cx="6857999" cy="43952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US" sz="2400" dirty="0" smtClean="0">
                <a:latin typeface="Lucida Grande" charset="0"/>
                <a:ea typeface="Lucida Grande" charset="0"/>
                <a:cs typeface="Lucida Grande" charset="0"/>
              </a:rPr>
              <a:t>4</a:t>
            </a:r>
            <a:endParaRPr lang="en-US" sz="2400" dirty="0">
              <a:latin typeface="Lucida Grande" charset="0"/>
              <a:ea typeface="Lucida Grande" charset="0"/>
              <a:cs typeface="Lucida Grande" charset="0"/>
            </a:endParaRPr>
          </a:p>
        </p:txBody>
      </p:sp>
      <p:sp>
        <p:nvSpPr>
          <p:cNvPr id="14" name="Rectangle 1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24" name="Rectangle 23"/>
          <p:cNvSpPr/>
          <p:nvPr/>
        </p:nvSpPr>
        <p:spPr>
          <a:xfrm>
            <a:off x="477982" y="5594390"/>
            <a:ext cx="6214918" cy="6370975"/>
          </a:xfrm>
          <a:prstGeom prst="rect">
            <a:avLst/>
          </a:prstGeom>
        </p:spPr>
        <p:txBody>
          <a:bodyPr wrap="square">
            <a:spAutoFit/>
          </a:bodyPr>
          <a:lstStyle/>
          <a:p>
            <a:pPr>
              <a:lnSpc>
                <a:spcPct val="150000"/>
              </a:lnSpc>
            </a:pPr>
            <a:r>
              <a:rPr lang="en-US" sz="1200" b="1" dirty="0" smtClean="0">
                <a:latin typeface="Lucida Grande" charset="0"/>
                <a:ea typeface="Lucida Grande" charset="0"/>
                <a:cs typeface="Lucida Grande" charset="0"/>
              </a:rPr>
              <a:t>Continue </a:t>
            </a:r>
            <a:r>
              <a:rPr lang="en-US" sz="1200" b="1" dirty="0">
                <a:latin typeface="Lucida Grande" charset="0"/>
                <a:ea typeface="Lucida Grande" charset="0"/>
                <a:cs typeface="Lucida Grande" charset="0"/>
              </a:rPr>
              <a:t>the CBi-1 and </a:t>
            </a:r>
            <a:r>
              <a:rPr lang="en-US" sz="1200" b="1" dirty="0" err="1">
                <a:latin typeface="Lucida Grande" charset="0"/>
                <a:ea typeface="Lucida Grande" charset="0"/>
                <a:cs typeface="Lucida Grande" charset="0"/>
              </a:rPr>
              <a:t>CBi</a:t>
            </a:r>
            <a:r>
              <a:rPr lang="en-US" sz="1200" b="1" dirty="0">
                <a:latin typeface="Lucida Grande" charset="0"/>
                <a:ea typeface="Lucida Grande" charset="0"/>
                <a:cs typeface="Lucida Grande" charset="0"/>
              </a:rPr>
              <a:t> assignments </a:t>
            </a:r>
            <a:r>
              <a:rPr lang="en-US" sz="1200" b="1" dirty="0" smtClean="0">
                <a:latin typeface="Lucida Grande" charset="0"/>
                <a:ea typeface="Lucida Grande" charset="0"/>
                <a:cs typeface="Lucida Grande" charset="0"/>
              </a:rPr>
              <a:t>(Optional)</a:t>
            </a:r>
            <a:endParaRPr lang="en-US" sz="1200" b="1" dirty="0">
              <a:latin typeface="Lucida Grande" charset="0"/>
              <a:ea typeface="Lucida Grande" charset="0"/>
              <a:cs typeface="Lucida Grande" charset="0"/>
            </a:endParaRPr>
          </a:p>
          <a:p>
            <a:pPr>
              <a:lnSpc>
                <a:spcPct val="150000"/>
              </a:lnSpc>
            </a:pPr>
            <a:endParaRPr lang="en-US" sz="1200" dirty="0" smtClean="0">
              <a:latin typeface="Lucida Grande" charset="0"/>
              <a:ea typeface="Lucida Grande" charset="0"/>
              <a:cs typeface="Lucida Grande" charset="0"/>
            </a:endParaRPr>
          </a:p>
          <a:p>
            <a:pPr>
              <a:lnSpc>
                <a:spcPct val="150000"/>
              </a:lnSpc>
            </a:pPr>
            <a:r>
              <a:rPr lang="en-US" sz="1200" dirty="0" smtClean="0">
                <a:latin typeface="Lucida Grande" charset="0"/>
                <a:ea typeface="Lucida Grande" charset="0"/>
                <a:cs typeface="Lucida Grande" charset="0"/>
              </a:rPr>
              <a:t>To </a:t>
            </a:r>
            <a:r>
              <a:rPr lang="en-US" sz="1200" dirty="0">
                <a:latin typeface="Lucida Grande" charset="0"/>
                <a:ea typeface="Lucida Grande" charset="0"/>
                <a:cs typeface="Lucida Grande" charset="0"/>
              </a:rPr>
              <a:t>use the sequential Backbone Assignment tools in AnalysisAssign, the </a:t>
            </a:r>
            <a:r>
              <a:rPr lang="en-US" sz="1200" dirty="0" err="1">
                <a:latin typeface="Lucida Grande" charset="0"/>
                <a:ea typeface="Lucida Grande" charset="0"/>
                <a:cs typeface="Lucida Grande" charset="0"/>
              </a:rPr>
              <a:t>i</a:t>
            </a:r>
            <a:r>
              <a:rPr lang="en-US" sz="1200" dirty="0">
                <a:latin typeface="Lucida Grande" charset="0"/>
                <a:ea typeface="Lucida Grande" charset="0"/>
                <a:cs typeface="Lucida Grande" charset="0"/>
              </a:rPr>
              <a:t> and i-1 assignments for all </a:t>
            </a:r>
            <a:r>
              <a:rPr lang="en-US" sz="1200" dirty="0" err="1">
                <a:latin typeface="Lucida Grande" charset="0"/>
                <a:ea typeface="Lucida Grande" charset="0"/>
                <a:cs typeface="Lucida Grande" charset="0"/>
              </a:rPr>
              <a:t>NmrResidues</a:t>
            </a:r>
            <a:r>
              <a:rPr lang="en-US" sz="1200" dirty="0">
                <a:latin typeface="Lucida Grande" charset="0"/>
                <a:ea typeface="Lucida Grande" charset="0"/>
                <a:cs typeface="Lucida Grande" charset="0"/>
              </a:rPr>
              <a:t> needs to be provided, so the </a:t>
            </a:r>
            <a:r>
              <a:rPr lang="en-US" sz="1200" dirty="0" smtClean="0">
                <a:latin typeface="Lucida Grande" charset="0"/>
                <a:ea typeface="Lucida Grande" charset="0"/>
                <a:cs typeface="Lucida Grande" charset="0"/>
              </a:rPr>
              <a:t>earlier described procedure </a:t>
            </a:r>
            <a:r>
              <a:rPr lang="en-US" sz="1200" dirty="0">
                <a:latin typeface="Lucida Grande" charset="0"/>
                <a:ea typeface="Lucida Grande" charset="0"/>
                <a:cs typeface="Lucida Grande" charset="0"/>
              </a:rPr>
              <a:t>should be carried out for all </a:t>
            </a:r>
            <a:r>
              <a:rPr lang="en-US" sz="1200" dirty="0" err="1">
                <a:latin typeface="Lucida Grande" charset="0"/>
                <a:ea typeface="Lucida Grande" charset="0"/>
                <a:cs typeface="Lucida Grande" charset="0"/>
              </a:rPr>
              <a:t>NmrResidues</a:t>
            </a:r>
            <a:r>
              <a:rPr lang="en-US" sz="1200" dirty="0">
                <a:latin typeface="Lucida Grande" charset="0"/>
                <a:ea typeface="Lucida Grande" charset="0"/>
                <a:cs typeface="Lucida Grande" charset="0"/>
              </a:rPr>
              <a:t> listed in the Pick and Assign table, where possible</a:t>
            </a:r>
            <a:r>
              <a:rPr lang="en-US" sz="1200" dirty="0" smtClean="0">
                <a:latin typeface="Lucida Grande" charset="0"/>
                <a:ea typeface="Lucida Grande" charset="0"/>
                <a:cs typeface="Lucida Grande" charset="0"/>
              </a:rPr>
              <a:t>.</a:t>
            </a:r>
          </a:p>
          <a:p>
            <a:pPr>
              <a:lnSpc>
                <a:spcPct val="150000"/>
              </a:lnSpc>
            </a:pPr>
            <a:r>
              <a:rPr lang="en-US" sz="1200" dirty="0" smtClean="0">
                <a:latin typeface="Lucida Grande" charset="0"/>
                <a:ea typeface="Lucida Grande" charset="0"/>
                <a:cs typeface="Lucida Grande" charset="0"/>
              </a:rPr>
              <a:t>If </a:t>
            </a:r>
            <a:r>
              <a:rPr lang="en-US" sz="1200" dirty="0">
                <a:latin typeface="Lucida Grande" charset="0"/>
                <a:ea typeface="Lucida Grande" charset="0"/>
                <a:cs typeface="Lucida Grande" charset="0"/>
              </a:rPr>
              <a:t>you move on to assign </a:t>
            </a:r>
            <a:r>
              <a:rPr lang="en-US" sz="1200" dirty="0" err="1">
                <a:latin typeface="Lucida Grande" charset="0"/>
                <a:ea typeface="Lucida Grande" charset="0"/>
                <a:cs typeface="Lucida Grande" charset="0"/>
              </a:rPr>
              <a:t>NmrResidue</a:t>
            </a:r>
            <a:r>
              <a:rPr lang="en-US" sz="1200" dirty="0">
                <a:latin typeface="Lucida Grande" charset="0"/>
                <a:ea typeface="Lucida Grande" charset="0"/>
                <a:cs typeface="Lucida Grande" charset="0"/>
              </a:rPr>
              <a:t> @2, after double-clicking you will see no peaks in the “HCN” spectral display; this </a:t>
            </a:r>
            <a:r>
              <a:rPr lang="en-US" sz="1200" dirty="0" err="1">
                <a:latin typeface="Lucida Grande" charset="0"/>
                <a:ea typeface="Lucida Grande" charset="0"/>
                <a:cs typeface="Lucida Grande" charset="0"/>
              </a:rPr>
              <a:t>NmrResidue</a:t>
            </a:r>
            <a:r>
              <a:rPr lang="en-US" sz="1200" dirty="0">
                <a:latin typeface="Lucida Grande" charset="0"/>
                <a:ea typeface="Lucida Grande" charset="0"/>
                <a:cs typeface="Lucida Grande" charset="0"/>
              </a:rPr>
              <a:t> originates from a Tryptophan side chain NH and hence does not display the triple-resonance peaks. Move on to </a:t>
            </a:r>
            <a:r>
              <a:rPr lang="en-US" sz="1200" dirty="0" err="1">
                <a:latin typeface="Lucida Grande" charset="0"/>
                <a:ea typeface="Lucida Grande" charset="0"/>
                <a:cs typeface="Lucida Grande" charset="0"/>
              </a:rPr>
              <a:t>NmrResidue</a:t>
            </a:r>
            <a:r>
              <a:rPr lang="en-US" sz="1200" dirty="0">
                <a:latin typeface="Lucida Grande" charset="0"/>
                <a:ea typeface="Lucida Grande" charset="0"/>
                <a:cs typeface="Lucida Grande" charset="0"/>
              </a:rPr>
              <a:t> @3 to continue, and so on for a few more residue to get the hang of it</a:t>
            </a:r>
            <a:r>
              <a:rPr lang="en-US" sz="1200" dirty="0" smtClean="0">
                <a:latin typeface="Lucida Grande" charset="0"/>
                <a:ea typeface="Lucida Grande" charset="0"/>
                <a:cs typeface="Lucida Grande" charset="0"/>
              </a:rPr>
              <a:t>.</a:t>
            </a:r>
          </a:p>
          <a:p>
            <a:pPr>
              <a:lnSpc>
                <a:spcPct val="150000"/>
              </a:lnSpc>
            </a:pPr>
            <a:r>
              <a:rPr lang="en-US" sz="1200" dirty="0" smtClean="0">
                <a:latin typeface="Lucida Grande" charset="0"/>
                <a:ea typeface="Lucida Grande" charset="0"/>
                <a:cs typeface="Lucida Grande" charset="0"/>
              </a:rPr>
              <a:t>You might re-arrange the modules to better suit your work-flow. </a:t>
            </a:r>
          </a:p>
          <a:p>
            <a:pPr>
              <a:lnSpc>
                <a:spcPct val="150000"/>
              </a:lnSpc>
            </a:pPr>
            <a:r>
              <a:rPr lang="en-US" sz="1200" dirty="0" smtClean="0">
                <a:latin typeface="Lucida Grande" charset="0"/>
                <a:ea typeface="Lucida Grande" charset="0"/>
                <a:cs typeface="Lucida Grande" charset="0"/>
              </a:rPr>
              <a:t>We suggest an arrangement as shown in figure the above.</a:t>
            </a:r>
            <a:endParaRPr lang="en-US" sz="1200" dirty="0">
              <a:latin typeface="Lucida Grande" charset="0"/>
              <a:ea typeface="Lucida Grande" charset="0"/>
              <a:cs typeface="Lucida Grande" charset="0"/>
            </a:endParaRPr>
          </a:p>
          <a:p>
            <a:pPr>
              <a:lnSpc>
                <a:spcPct val="150000"/>
              </a:lnSpc>
            </a:pPr>
            <a:r>
              <a:rPr lang="en-US" sz="1200" dirty="0" smtClean="0">
                <a:latin typeface="Lucida Grande" charset="0"/>
                <a:ea typeface="Lucida Grande" charset="0"/>
                <a:cs typeface="Lucida Grande" charset="0"/>
              </a:rPr>
              <a:t> </a:t>
            </a:r>
            <a:endParaRPr lang="en-US" sz="1200" dirty="0">
              <a:latin typeface="Lucida Grande" charset="0"/>
              <a:ea typeface="Lucida Grande" charset="0"/>
              <a:cs typeface="Lucida Grande" charset="0"/>
            </a:endParaRPr>
          </a:p>
          <a:p>
            <a:pPr>
              <a:lnSpc>
                <a:spcPct val="150000"/>
              </a:lnSpc>
            </a:pPr>
            <a:r>
              <a:rPr lang="en-US" sz="1200" dirty="0">
                <a:latin typeface="Lucida Grande" charset="0"/>
                <a:ea typeface="Lucida Grande" charset="0"/>
                <a:cs typeface="Lucida Grande" charset="0"/>
              </a:rPr>
              <a:t>Once all the 3D peak dimensions have been assigned to the appropriate </a:t>
            </a:r>
            <a:r>
              <a:rPr lang="en-US" sz="1200" dirty="0" err="1">
                <a:latin typeface="Lucida Grande" charset="0"/>
                <a:ea typeface="Lucida Grande" charset="0"/>
                <a:cs typeface="Lucida Grande" charset="0"/>
              </a:rPr>
              <a:t>NmrAtoms</a:t>
            </a:r>
            <a:r>
              <a:rPr lang="en-US" sz="1200" dirty="0">
                <a:latin typeface="Lucida Grande" charset="0"/>
                <a:ea typeface="Lucida Grande" charset="0"/>
                <a:cs typeface="Lucida Grande" charset="0"/>
              </a:rPr>
              <a:t>, the backbone assignment can be carried out, but obviously for this tutorial we provide you with a CcpNmr project in which this was already completed. </a:t>
            </a:r>
          </a:p>
          <a:p>
            <a:pPr>
              <a:lnSpc>
                <a:spcPct val="150000"/>
              </a:lnSpc>
            </a:pPr>
            <a:endParaRPr lang="en-US" sz="1200" dirty="0" smtClean="0">
              <a:latin typeface="Lucida Grande" charset="0"/>
              <a:ea typeface="Lucida Grande" charset="0"/>
              <a:cs typeface="Lucida Grande" charset="0"/>
            </a:endParaRPr>
          </a:p>
          <a:p>
            <a:pPr>
              <a:lnSpc>
                <a:spcPct val="150000"/>
              </a:lnSpc>
            </a:pPr>
            <a:r>
              <a:rPr lang="en-US" sz="1200" b="1" dirty="0" smtClean="0">
                <a:latin typeface="Lucida Grande" charset="0"/>
                <a:ea typeface="Lucida Grande" charset="0"/>
                <a:cs typeface="Lucida Grande" charset="0"/>
              </a:rPr>
              <a:t> </a:t>
            </a:r>
            <a:endParaRPr lang="en-US" sz="1200" b="1" dirty="0">
              <a:latin typeface="Lucida Grande" charset="0"/>
              <a:ea typeface="Lucida Grande" charset="0"/>
              <a:cs typeface="Lucida Grande" charset="0"/>
            </a:endParaRPr>
          </a:p>
          <a:p>
            <a:endParaRPr lang="en-US" sz="1200" dirty="0" smtClean="0"/>
          </a:p>
          <a:p>
            <a:pPr>
              <a:lnSpc>
                <a:spcPct val="150000"/>
              </a:lnSpc>
            </a:pPr>
            <a:r>
              <a:rPr lang="en-US" sz="1200" dirty="0" smtClean="0">
                <a:latin typeface="Lucida Grande" charset="0"/>
                <a:ea typeface="Lucida Grande" charset="0"/>
                <a:cs typeface="Lucida Grande" charset="0"/>
              </a:rPr>
              <a:t/>
            </a:r>
            <a:br>
              <a:rPr lang="en-US" sz="1200" dirty="0" smtClean="0">
                <a:latin typeface="Lucida Grande" charset="0"/>
                <a:ea typeface="Lucida Grande" charset="0"/>
                <a:cs typeface="Lucida Grande" charset="0"/>
              </a:rPr>
            </a:br>
            <a:endParaRPr lang="en-GB" sz="1200" dirty="0">
              <a:latin typeface="Lucida Grande" charset="0"/>
              <a:ea typeface="Lucida Grande" charset="0"/>
              <a:cs typeface="Lucida Grande" charset="0"/>
            </a:endParaRPr>
          </a:p>
        </p:txBody>
      </p:sp>
      <p:sp>
        <p:nvSpPr>
          <p:cNvPr id="8" name="TextBox 7"/>
          <p:cNvSpPr txBox="1"/>
          <p:nvPr/>
        </p:nvSpPr>
        <p:spPr>
          <a:xfrm>
            <a:off x="753626" y="11555604"/>
            <a:ext cx="1517301" cy="369332"/>
          </a:xfrm>
          <a:prstGeom prst="rect">
            <a:avLst/>
          </a:prstGeom>
          <a:noFill/>
        </p:spPr>
        <p:txBody>
          <a:bodyPr wrap="square" rtlCol="0">
            <a:spAutoFit/>
          </a:bodyPr>
          <a:lstStyle/>
          <a:p>
            <a:endParaRPr lang="en-GB" dirty="0"/>
          </a:p>
        </p:txBody>
      </p:sp>
      <p:sp>
        <p:nvSpPr>
          <p:cNvPr id="10" name="Rectangle 9"/>
          <p:cNvSpPr/>
          <p:nvPr/>
        </p:nvSpPr>
        <p:spPr>
          <a:xfrm>
            <a:off x="1936449" y="179276"/>
            <a:ext cx="2985112" cy="461665"/>
          </a:xfrm>
          <a:prstGeom prst="rect">
            <a:avLst/>
          </a:prstGeom>
        </p:spPr>
        <p:txBody>
          <a:bodyPr wrap="none">
            <a:spAutoFit/>
          </a:bodyPr>
          <a:lstStyle/>
          <a:p>
            <a:pPr algn="ctr"/>
            <a:r>
              <a:rPr lang="en-GB" sz="2400" dirty="0" smtClean="0">
                <a:latin typeface="Lucida Grande" charset="0"/>
                <a:ea typeface="ＭＳ 明朝" charset="-128"/>
              </a:rPr>
              <a:t>Assign 3D spectra</a:t>
            </a:r>
            <a:endParaRPr lang="en-US" sz="180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191" y="966582"/>
            <a:ext cx="5893605" cy="3764722"/>
          </a:xfrm>
          <a:prstGeom prst="rect">
            <a:avLst/>
          </a:prstGeom>
        </p:spPr>
      </p:pic>
      <p:sp>
        <p:nvSpPr>
          <p:cNvPr id="12" name="Rectangle 11"/>
          <p:cNvSpPr/>
          <p:nvPr/>
        </p:nvSpPr>
        <p:spPr>
          <a:xfrm>
            <a:off x="-124791" y="5494963"/>
            <a:ext cx="955964" cy="461665"/>
          </a:xfrm>
          <a:prstGeom prst="rect">
            <a:avLst/>
          </a:prstGeom>
        </p:spPr>
        <p:txBody>
          <a:bodyPr wrap="square">
            <a:spAutoFit/>
          </a:bodyPr>
          <a:lstStyle/>
          <a:p>
            <a:pPr algn="ctr"/>
            <a:r>
              <a:rPr lang="en-GB" sz="2400" dirty="0" smtClean="0">
                <a:latin typeface="Lucida Grande" charset="0"/>
                <a:ea typeface="ＭＳ 明朝" charset="-128"/>
              </a:rPr>
              <a:t>4</a:t>
            </a:r>
            <a:r>
              <a:rPr lang="en-GB" sz="1401" dirty="0" smtClean="0">
                <a:latin typeface="Lucida Grande" charset="0"/>
                <a:ea typeface="ＭＳ 明朝" charset="-128"/>
              </a:rPr>
              <a:t>C</a:t>
            </a:r>
            <a:endParaRPr lang="en-US" sz="1801" dirty="0"/>
          </a:p>
        </p:txBody>
      </p:sp>
      <p:sp>
        <p:nvSpPr>
          <p:cNvPr id="13" name="Rectangle 12"/>
          <p:cNvSpPr/>
          <p:nvPr/>
        </p:nvSpPr>
        <p:spPr>
          <a:xfrm>
            <a:off x="5940761" y="554276"/>
            <a:ext cx="917239" cy="276999"/>
          </a:xfrm>
          <a:prstGeom prst="rect">
            <a:avLst/>
          </a:prstGeom>
        </p:spPr>
        <p:txBody>
          <a:bodyPr wrap="none">
            <a:spAutoFit/>
          </a:bodyPr>
          <a:lstStyle/>
          <a:p>
            <a:r>
              <a:rPr lang="en-US" sz="1200" dirty="0">
                <a:latin typeface="Lucida Grande" charset="0"/>
                <a:ea typeface="Lucida Grande" charset="0"/>
                <a:cs typeface="Lucida Grande" charset="0"/>
              </a:rPr>
              <a:t>Sec5Part1</a:t>
            </a:r>
            <a:endParaRPr lang="en-GB" sz="1200" dirty="0"/>
          </a:p>
        </p:txBody>
      </p:sp>
      <p:sp>
        <p:nvSpPr>
          <p:cNvPr id="3" name="Slide Number Placeholder 2"/>
          <p:cNvSpPr>
            <a:spLocks noGrp="1"/>
          </p:cNvSpPr>
          <p:nvPr>
            <p:ph type="sldNum" sz="quarter" idx="12"/>
          </p:nvPr>
        </p:nvSpPr>
        <p:spPr/>
        <p:txBody>
          <a:bodyPr/>
          <a:lstStyle/>
          <a:p>
            <a:fld id="{EAB789F6-3BD3-1645-B8E5-7AE28DC0F5BB}" type="slidenum">
              <a:rPr lang="en-US" smtClean="0"/>
              <a:t>12</a:t>
            </a:fld>
            <a:endParaRPr lang="en-US"/>
          </a:p>
        </p:txBody>
      </p:sp>
    </p:spTree>
    <p:extLst>
      <p:ext uri="{BB962C8B-B14F-4D97-AF65-F5344CB8AC3E}">
        <p14:creationId xmlns:p14="http://schemas.microsoft.com/office/powerpoint/2010/main" val="8588896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1247" y="834910"/>
            <a:ext cx="6861600" cy="376689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715476" y="3587124"/>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5</a:t>
            </a:r>
            <a:endParaRPr lang="en-US" sz="1801" dirty="0"/>
          </a:p>
        </p:txBody>
      </p:sp>
      <p:sp>
        <p:nvSpPr>
          <p:cNvPr id="33" name="Rectangle 32"/>
          <p:cNvSpPr/>
          <p:nvPr/>
        </p:nvSpPr>
        <p:spPr>
          <a:xfrm>
            <a:off x="1023219" y="125384"/>
            <a:ext cx="5388014" cy="738792"/>
          </a:xfrm>
          <a:prstGeom prst="rect">
            <a:avLst/>
          </a:prstGeom>
        </p:spPr>
        <p:txBody>
          <a:bodyPr wrap="none">
            <a:spAutoFit/>
          </a:bodyPr>
          <a:lstStyle/>
          <a:p>
            <a:pPr algn="ctr"/>
            <a:r>
              <a:rPr lang="en-GB" sz="2400" smtClean="0">
                <a:latin typeface="Lucida Grande" charset="0"/>
                <a:ea typeface="ＭＳ 明朝" charset="-128"/>
              </a:rPr>
              <a:t>Sequential </a:t>
            </a:r>
            <a:r>
              <a:rPr lang="en-GB" sz="2400" dirty="0">
                <a:latin typeface="Lucida Grande" charset="0"/>
                <a:ea typeface="ＭＳ 明朝" charset="-128"/>
              </a:rPr>
              <a:t>backbone assignment </a:t>
            </a:r>
          </a:p>
          <a:p>
            <a:pPr algn="ctr"/>
            <a:endParaRPr lang="en-US" sz="1801" dirty="0"/>
          </a:p>
        </p:txBody>
      </p:sp>
      <p:sp>
        <p:nvSpPr>
          <p:cNvPr id="25" name="Rectangle 24"/>
          <p:cNvSpPr/>
          <p:nvPr/>
        </p:nvSpPr>
        <p:spPr>
          <a:xfrm>
            <a:off x="-17323" y="4700180"/>
            <a:ext cx="955964" cy="461665"/>
          </a:xfrm>
          <a:prstGeom prst="rect">
            <a:avLst/>
          </a:prstGeom>
        </p:spPr>
        <p:txBody>
          <a:bodyPr wrap="square">
            <a:spAutoFit/>
          </a:bodyPr>
          <a:lstStyle/>
          <a:p>
            <a:pPr algn="ctr"/>
            <a:r>
              <a:rPr lang="en-GB" sz="2400" dirty="0">
                <a:latin typeface="Lucida Grande" charset="0"/>
                <a:ea typeface="ＭＳ 明朝" charset="-128"/>
              </a:rPr>
              <a:t>5</a:t>
            </a:r>
            <a:r>
              <a:rPr lang="en-GB" sz="1401" dirty="0">
                <a:latin typeface="Lucida Grande" charset="0"/>
                <a:ea typeface="ＭＳ 明朝" charset="-128"/>
              </a:rPr>
              <a:t>A</a:t>
            </a:r>
            <a:endParaRPr lang="en-US" sz="1801" dirty="0"/>
          </a:p>
        </p:txBody>
      </p:sp>
      <p:sp>
        <p:nvSpPr>
          <p:cNvPr id="26" name="Rectangle 25"/>
          <p:cNvSpPr/>
          <p:nvPr/>
        </p:nvSpPr>
        <p:spPr>
          <a:xfrm>
            <a:off x="715476" y="4746346"/>
            <a:ext cx="6003500" cy="923330"/>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Open </a:t>
            </a:r>
            <a:r>
              <a:rPr lang="en-GB" sz="1200" b="1" dirty="0" smtClean="0">
                <a:latin typeface="Lucida Grande" charset="0"/>
                <a:ea typeface="Lucida Grande" charset="0"/>
                <a:cs typeface="Lucida Grande" charset="0"/>
              </a:rPr>
              <a:t>Sec5Part2.ccpn</a:t>
            </a:r>
          </a:p>
          <a:p>
            <a:pPr marL="171450" indent="-171450">
              <a:lnSpc>
                <a:spcPct val="150000"/>
              </a:lnSpc>
              <a:buFont typeface="Arial" charset="0"/>
              <a:buChar char="•"/>
            </a:pPr>
            <a:r>
              <a:rPr lang="en-GB" sz="1200" dirty="0">
                <a:latin typeface="Lucida Grande" charset="0"/>
                <a:ea typeface="Lucida Grande" charset="0"/>
                <a:cs typeface="Lucida Grande" charset="0"/>
              </a:rPr>
              <a:t>Open the project </a:t>
            </a:r>
            <a:r>
              <a:rPr lang="en-GB" sz="1200" dirty="0" smtClean="0">
                <a:latin typeface="Lucida Grande" charset="0"/>
                <a:ea typeface="Lucida Grande" charset="0"/>
                <a:cs typeface="Lucida Grande" charset="0"/>
              </a:rPr>
              <a:t>Sec5Part2.ccpn, drag and drop on the drop area or sidebar. Quit with or without saving the current Sec5Part1.</a:t>
            </a:r>
            <a:endParaRPr lang="en-GB" sz="1200" dirty="0">
              <a:latin typeface="Lucida Grande" charset="0"/>
              <a:ea typeface="Lucida Grande" charset="0"/>
              <a:cs typeface="Lucida Grande"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220" y="1241331"/>
            <a:ext cx="3570046" cy="2141563"/>
          </a:xfrm>
          <a:prstGeom prst="rect">
            <a:avLst/>
          </a:prstGeom>
        </p:spPr>
      </p:pic>
      <p:sp>
        <p:nvSpPr>
          <p:cNvPr id="28" name="Down Arrow 27"/>
          <p:cNvSpPr/>
          <p:nvPr/>
        </p:nvSpPr>
        <p:spPr>
          <a:xfrm rot="4990052" flipH="1">
            <a:off x="3295800" y="1636618"/>
            <a:ext cx="233702" cy="427478"/>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4" name="Rectangle 3"/>
          <p:cNvSpPr/>
          <p:nvPr/>
        </p:nvSpPr>
        <p:spPr>
          <a:xfrm>
            <a:off x="139029" y="3618172"/>
            <a:ext cx="6612648" cy="830997"/>
          </a:xfrm>
          <a:prstGeom prst="rect">
            <a:avLst/>
          </a:prstGeom>
        </p:spPr>
        <p:txBody>
          <a:bodyPr wrap="square">
            <a:spAutoFit/>
          </a:bodyPr>
          <a:lstStyle/>
          <a:p>
            <a:r>
              <a:rPr lang="en-US" sz="1200" dirty="0">
                <a:latin typeface="Lucida Grande" charset="0"/>
                <a:ea typeface="Lucida Grande" charset="0"/>
                <a:cs typeface="Lucida Grande" charset="0"/>
              </a:rPr>
              <a:t>Sec5Part2.ccpn is a project wherein all the carbon atom type assignments for the </a:t>
            </a:r>
            <a:r>
              <a:rPr lang="en-US" sz="1200" dirty="0" err="1">
                <a:latin typeface="Lucida Grande" charset="0"/>
                <a:ea typeface="Lucida Grande" charset="0"/>
                <a:cs typeface="Lucida Grande" charset="0"/>
              </a:rPr>
              <a:t>NmrResidues</a:t>
            </a:r>
            <a:r>
              <a:rPr lang="en-US" sz="1200" dirty="0">
                <a:latin typeface="Lucida Grande" charset="0"/>
                <a:ea typeface="Lucida Grande" charset="0"/>
                <a:cs typeface="Lucida Grande" charset="0"/>
              </a:rPr>
              <a:t> have been completed and thus can be used directly for the sequential backbone assignment. The project can be found </a:t>
            </a:r>
            <a:r>
              <a:rPr lang="en-US" sz="1200" dirty="0" smtClean="0">
                <a:latin typeface="Lucida Grande" charset="0"/>
                <a:ea typeface="Lucida Grande" charset="0"/>
                <a:cs typeface="Lucida Grande" charset="0"/>
              </a:rPr>
              <a:t>in: AnalysisV3/data/</a:t>
            </a:r>
            <a:r>
              <a:rPr lang="en-US" sz="1200" dirty="0" err="1" smtClean="0">
                <a:latin typeface="Lucida Grande" charset="0"/>
                <a:ea typeface="Lucida Grande" charset="0"/>
                <a:cs typeface="Lucida Grande" charset="0"/>
              </a:rPr>
              <a:t>testProjects</a:t>
            </a:r>
            <a:r>
              <a:rPr lang="en-US" sz="1200" dirty="0" smtClean="0">
                <a:latin typeface="Lucida Grande" charset="0"/>
                <a:ea typeface="Lucida Grande" charset="0"/>
                <a:cs typeface="Lucida Grande" charset="0"/>
              </a:rPr>
              <a:t>/CcpnSec5BBTutorial </a:t>
            </a:r>
            <a:endParaRPr lang="en-US" sz="1200" dirty="0">
              <a:latin typeface="Lucida Grande" charset="0"/>
              <a:ea typeface="Lucida Grande" charset="0"/>
              <a:cs typeface="Lucida Grande" charset="0"/>
            </a:endParaRPr>
          </a:p>
        </p:txBody>
      </p:sp>
      <p:sp>
        <p:nvSpPr>
          <p:cNvPr id="29" name="Rectangle 28"/>
          <p:cNvSpPr/>
          <p:nvPr/>
        </p:nvSpPr>
        <p:spPr>
          <a:xfrm>
            <a:off x="15378" y="10337983"/>
            <a:ext cx="955964" cy="461665"/>
          </a:xfrm>
          <a:prstGeom prst="rect">
            <a:avLst/>
          </a:prstGeom>
        </p:spPr>
        <p:txBody>
          <a:bodyPr wrap="square">
            <a:spAutoFit/>
          </a:bodyPr>
          <a:lstStyle/>
          <a:p>
            <a:pPr algn="ctr"/>
            <a:r>
              <a:rPr lang="en-GB" sz="2400" dirty="0" smtClean="0">
                <a:latin typeface="Lucida Grande" charset="0"/>
                <a:ea typeface="ＭＳ 明朝" charset="-128"/>
              </a:rPr>
              <a:t>5</a:t>
            </a:r>
            <a:r>
              <a:rPr lang="en-GB" sz="1401" dirty="0" smtClean="0">
                <a:latin typeface="Lucida Grande" charset="0"/>
                <a:ea typeface="ＭＳ 明朝" charset="-128"/>
              </a:rPr>
              <a:t>B</a:t>
            </a:r>
            <a:endParaRPr lang="en-US" sz="1801" dirty="0"/>
          </a:p>
        </p:txBody>
      </p:sp>
      <p:sp>
        <p:nvSpPr>
          <p:cNvPr id="31" name="Rectangle 30"/>
          <p:cNvSpPr/>
          <p:nvPr/>
        </p:nvSpPr>
        <p:spPr>
          <a:xfrm>
            <a:off x="748177" y="10386682"/>
            <a:ext cx="6003500" cy="2308324"/>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Open </a:t>
            </a:r>
            <a:r>
              <a:rPr lang="en-GB" sz="1200" b="1" dirty="0" smtClean="0">
                <a:latin typeface="Lucida Grande" charset="0"/>
                <a:ea typeface="Lucida Grande" charset="0"/>
                <a:cs typeface="Lucida Grande" charset="0"/>
              </a:rPr>
              <a:t>and set the backbone </a:t>
            </a:r>
            <a:r>
              <a:rPr lang="en-GB" sz="1200" b="1" dirty="0">
                <a:latin typeface="Lucida Grande" charset="0"/>
                <a:ea typeface="Lucida Grande" charset="0"/>
                <a:cs typeface="Lucida Grande" charset="0"/>
              </a:rPr>
              <a:t>assignment module </a:t>
            </a:r>
          </a:p>
          <a:p>
            <a:pPr marL="171450" indent="-171450">
              <a:lnSpc>
                <a:spcPct val="150000"/>
              </a:lnSpc>
              <a:buFont typeface="Arial" charset="0"/>
              <a:buChar char="•"/>
            </a:pPr>
            <a:r>
              <a:rPr lang="en-GB" sz="1200" dirty="0" smtClean="0">
                <a:latin typeface="Lucida Grande" charset="0"/>
                <a:ea typeface="Lucida Grande" charset="0"/>
                <a:cs typeface="Lucida Grande" charset="0"/>
              </a:rPr>
              <a:t>Main </a:t>
            </a:r>
            <a:r>
              <a:rPr lang="en-GB" sz="1200" dirty="0">
                <a:latin typeface="Lucida Grande" charset="0"/>
                <a:ea typeface="Lucida Grande" charset="0"/>
                <a:cs typeface="Lucida Grande" charset="0"/>
              </a:rPr>
              <a:t>Menu ⟶  Assign⟶   </a:t>
            </a:r>
            <a:r>
              <a:rPr lang="en-GB" sz="1200" dirty="0" smtClean="0">
                <a:latin typeface="Lucida Grande" charset="0"/>
                <a:ea typeface="Lucida Grande" charset="0"/>
                <a:cs typeface="Lucida Grande" charset="0"/>
              </a:rPr>
              <a:t>Backbone Assignment or </a:t>
            </a:r>
            <a:r>
              <a:rPr lang="en-GB" sz="1200" dirty="0">
                <a:latin typeface="Lucida Grande" charset="0"/>
                <a:ea typeface="Lucida Grande" charset="0"/>
                <a:cs typeface="Lucida Grande" charset="0"/>
              </a:rPr>
              <a:t>shortcut </a:t>
            </a:r>
            <a:r>
              <a:rPr lang="en-GB" sz="1200" dirty="0" smtClean="0">
                <a:latin typeface="Lucida Grande" charset="0"/>
                <a:ea typeface="Lucida Grande" charset="0"/>
                <a:cs typeface="Lucida Grande" charset="0"/>
              </a:rPr>
              <a:t>‘BB’</a:t>
            </a:r>
          </a:p>
          <a:p>
            <a:pPr marL="171450" indent="-171450">
              <a:lnSpc>
                <a:spcPct val="150000"/>
              </a:lnSpc>
              <a:buFont typeface="Arial" charset="0"/>
              <a:buChar char="•"/>
            </a:pPr>
            <a:r>
              <a:rPr lang="en-GB" sz="1200" dirty="0">
                <a:latin typeface="Lucida Grande" charset="0"/>
                <a:ea typeface="Lucida Grande" charset="0"/>
                <a:cs typeface="Lucida Grande" charset="0"/>
              </a:rPr>
              <a:t>Select the </a:t>
            </a:r>
            <a:r>
              <a:rPr lang="en-GB" sz="1200" dirty="0" err="1">
                <a:latin typeface="Lucida Grande" charset="0"/>
                <a:ea typeface="Lucida Grande" charset="0"/>
                <a:cs typeface="Lucida Grande" charset="0"/>
              </a:rPr>
              <a:t>NmrChain</a:t>
            </a:r>
            <a:r>
              <a:rPr lang="en-GB" sz="1200" dirty="0">
                <a:latin typeface="Lucida Grande" charset="0"/>
                <a:ea typeface="Lucida Grande" charset="0"/>
                <a:cs typeface="Lucida Grande" charset="0"/>
              </a:rPr>
              <a:t>: NC:@-.</a:t>
            </a:r>
          </a:p>
          <a:p>
            <a:pPr marL="171450" indent="-171450">
              <a:lnSpc>
                <a:spcPct val="150000"/>
              </a:lnSpc>
              <a:buFont typeface="Arial" charset="0"/>
              <a:buChar char="•"/>
            </a:pPr>
            <a:r>
              <a:rPr lang="en-GB" sz="1200" dirty="0" smtClean="0">
                <a:latin typeface="Lucida Grande" charset="0"/>
                <a:ea typeface="Lucida Grande" charset="0"/>
                <a:cs typeface="Lucida Grande" charset="0"/>
              </a:rPr>
              <a:t>Open the settings (gear icon) and select:</a:t>
            </a:r>
          </a:p>
          <a:p>
            <a:pPr marL="628650" lvl="1" indent="-171450">
              <a:lnSpc>
                <a:spcPct val="150000"/>
              </a:lnSpc>
              <a:buFont typeface="Arial" charset="0"/>
              <a:buChar char="•"/>
            </a:pPr>
            <a:r>
              <a:rPr lang="en-GB" sz="1200" dirty="0">
                <a:latin typeface="Lucida Grande" charset="0"/>
                <a:ea typeface="Lucida Grande" charset="0"/>
                <a:cs typeface="Lucida Grande" charset="0"/>
              </a:rPr>
              <a:t>Display: </a:t>
            </a:r>
            <a:r>
              <a:rPr lang="en-GB" sz="1200" dirty="0" smtClean="0">
                <a:latin typeface="Lucida Grande" charset="0"/>
                <a:ea typeface="Lucida Grande" charset="0"/>
                <a:cs typeface="Lucida Grande" charset="0"/>
              </a:rPr>
              <a:t>HnCANh_1</a:t>
            </a:r>
          </a:p>
          <a:p>
            <a:pPr marL="628650" lvl="1" indent="-171450">
              <a:lnSpc>
                <a:spcPct val="150000"/>
              </a:lnSpc>
              <a:buFont typeface="Arial" charset="0"/>
              <a:buChar char="•"/>
            </a:pPr>
            <a:r>
              <a:rPr lang="en-GB" sz="1200" dirty="0" smtClean="0">
                <a:latin typeface="Lucida Grande" charset="0"/>
                <a:ea typeface="Lucida Grande" charset="0"/>
                <a:cs typeface="Lucida Grande" charset="0"/>
              </a:rPr>
              <a:t>Leave the rest as default and close the settings</a:t>
            </a:r>
          </a:p>
          <a:p>
            <a:pPr>
              <a:lnSpc>
                <a:spcPct val="150000"/>
              </a:lnSpc>
            </a:pPr>
            <a:endParaRPr lang="en-GB" sz="1200" dirty="0">
              <a:latin typeface="Lucida Grande" charset="0"/>
              <a:ea typeface="Lucida Grande" charset="0"/>
              <a:cs typeface="Lucida Grande" charset="0"/>
            </a:endParaRPr>
          </a:p>
          <a:p>
            <a:pPr>
              <a:lnSpc>
                <a:spcPct val="150000"/>
              </a:lnSpc>
            </a:pPr>
            <a:endParaRPr lang="en-GB" sz="1200" b="1" dirty="0">
              <a:latin typeface="Lucida Grande" charset="0"/>
              <a:ea typeface="Lucida Grande" charset="0"/>
              <a:cs typeface="Lucida Grande" charset="0"/>
            </a:endParaRPr>
          </a:p>
        </p:txBody>
      </p:sp>
      <p:sp>
        <p:nvSpPr>
          <p:cNvPr id="34" name="Rectangle 33"/>
          <p:cNvSpPr/>
          <p:nvPr/>
        </p:nvSpPr>
        <p:spPr>
          <a:xfrm>
            <a:off x="3943" y="6210436"/>
            <a:ext cx="6854057" cy="406939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35" name="TextBox 34"/>
          <p:cNvSpPr txBox="1"/>
          <p:nvPr/>
        </p:nvSpPr>
        <p:spPr>
          <a:xfrm>
            <a:off x="3238022" y="6838816"/>
            <a:ext cx="3236686" cy="830997"/>
          </a:xfrm>
          <a:prstGeom prst="rect">
            <a:avLst/>
          </a:prstGeom>
          <a:noFill/>
        </p:spPr>
        <p:txBody>
          <a:bodyPr wrap="square" rtlCol="0">
            <a:spAutoFit/>
          </a:bodyPr>
          <a:lstStyle/>
          <a:p>
            <a:r>
              <a:rPr lang="en-US" sz="2400" b="1" dirty="0" smtClean="0"/>
              <a:t>or Shortcut  ‘ BB ’</a:t>
            </a:r>
            <a:endParaRPr lang="en-US" sz="2400" b="1" dirty="0"/>
          </a:p>
          <a:p>
            <a:endParaRPr lang="en-GB" sz="2400" b="1"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794" y="7873734"/>
            <a:ext cx="5493097" cy="2106594"/>
          </a:xfrm>
          <a:prstGeom prst="rect">
            <a:avLst/>
          </a:prstGeom>
        </p:spPr>
      </p:pic>
      <p:sp>
        <p:nvSpPr>
          <p:cNvPr id="36" name="Rectangle 35"/>
          <p:cNvSpPr/>
          <p:nvPr/>
        </p:nvSpPr>
        <p:spPr>
          <a:xfrm>
            <a:off x="2955339" y="8018827"/>
            <a:ext cx="1329069" cy="198743"/>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7" name="Rectangle 36"/>
          <p:cNvSpPr/>
          <p:nvPr/>
        </p:nvSpPr>
        <p:spPr>
          <a:xfrm>
            <a:off x="428147" y="7874268"/>
            <a:ext cx="177397" cy="190295"/>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8" name="Down Arrow 37"/>
          <p:cNvSpPr/>
          <p:nvPr/>
        </p:nvSpPr>
        <p:spPr>
          <a:xfrm rot="4990052" flipH="1">
            <a:off x="2612366" y="9344146"/>
            <a:ext cx="233702" cy="427478"/>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516" y="6406492"/>
            <a:ext cx="2356933" cy="864648"/>
          </a:xfrm>
          <a:prstGeom prst="rect">
            <a:avLst/>
          </a:prstGeom>
        </p:spPr>
      </p:pic>
      <p:sp>
        <p:nvSpPr>
          <p:cNvPr id="39" name="Down Arrow 38"/>
          <p:cNvSpPr/>
          <p:nvPr/>
        </p:nvSpPr>
        <p:spPr>
          <a:xfrm rot="4990052" flipH="1">
            <a:off x="2828369" y="6937574"/>
            <a:ext cx="233702" cy="427478"/>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40" name="Rectangle 39"/>
          <p:cNvSpPr/>
          <p:nvPr/>
        </p:nvSpPr>
        <p:spPr>
          <a:xfrm>
            <a:off x="5940761" y="554276"/>
            <a:ext cx="917239" cy="276999"/>
          </a:xfrm>
          <a:prstGeom prst="rect">
            <a:avLst/>
          </a:prstGeom>
        </p:spPr>
        <p:txBody>
          <a:bodyPr wrap="none">
            <a:spAutoFit/>
          </a:bodyPr>
          <a:lstStyle/>
          <a:p>
            <a:r>
              <a:rPr lang="en-US" sz="1200" smtClean="0">
                <a:latin typeface="Lucida Grande" charset="0"/>
                <a:ea typeface="Lucida Grande" charset="0"/>
                <a:cs typeface="Lucida Grande" charset="0"/>
              </a:rPr>
              <a:t>Sec5Part2</a:t>
            </a:r>
            <a:endParaRPr lang="en-GB" sz="1200" dirty="0"/>
          </a:p>
        </p:txBody>
      </p:sp>
      <p:sp>
        <p:nvSpPr>
          <p:cNvPr id="11" name="Slide Number Placeholder 10"/>
          <p:cNvSpPr>
            <a:spLocks noGrp="1"/>
          </p:cNvSpPr>
          <p:nvPr>
            <p:ph type="sldNum" sz="quarter" idx="12"/>
          </p:nvPr>
        </p:nvSpPr>
        <p:spPr/>
        <p:txBody>
          <a:bodyPr/>
          <a:lstStyle/>
          <a:p>
            <a:fld id="{EAB789F6-3BD3-1645-B8E5-7AE28DC0F5BB}" type="slidenum">
              <a:rPr lang="en-US" smtClean="0"/>
              <a:t>13</a:t>
            </a:fld>
            <a:endParaRPr lang="en-US" dirty="0"/>
          </a:p>
        </p:txBody>
      </p:sp>
    </p:spTree>
    <p:extLst>
      <p:ext uri="{BB962C8B-B14F-4D97-AF65-F5344CB8AC3E}">
        <p14:creationId xmlns:p14="http://schemas.microsoft.com/office/powerpoint/2010/main" val="17423524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715476" y="3587124"/>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5</a:t>
            </a:r>
            <a:endParaRPr lang="en-US" sz="1801" dirty="0"/>
          </a:p>
        </p:txBody>
      </p:sp>
      <p:sp>
        <p:nvSpPr>
          <p:cNvPr id="33" name="Rectangle 32"/>
          <p:cNvSpPr/>
          <p:nvPr/>
        </p:nvSpPr>
        <p:spPr>
          <a:xfrm>
            <a:off x="1023219" y="125384"/>
            <a:ext cx="5388014" cy="738792"/>
          </a:xfrm>
          <a:prstGeom prst="rect">
            <a:avLst/>
          </a:prstGeom>
        </p:spPr>
        <p:txBody>
          <a:bodyPr wrap="none">
            <a:spAutoFit/>
          </a:bodyPr>
          <a:lstStyle/>
          <a:p>
            <a:pPr algn="ctr"/>
            <a:r>
              <a:rPr lang="en-GB" sz="2400" smtClean="0">
                <a:latin typeface="Lucida Grande" charset="0"/>
                <a:ea typeface="ＭＳ 明朝" charset="-128"/>
              </a:rPr>
              <a:t>Sequential </a:t>
            </a:r>
            <a:r>
              <a:rPr lang="en-GB" sz="2400" dirty="0">
                <a:latin typeface="Lucida Grande" charset="0"/>
                <a:ea typeface="ＭＳ 明朝" charset="-128"/>
              </a:rPr>
              <a:t>backbone assignment </a:t>
            </a:r>
          </a:p>
          <a:p>
            <a:pPr algn="ctr"/>
            <a:endParaRPr lang="en-US" sz="1801" dirty="0"/>
          </a:p>
        </p:txBody>
      </p:sp>
      <p:sp>
        <p:nvSpPr>
          <p:cNvPr id="28" name="Down Arrow 27"/>
          <p:cNvSpPr/>
          <p:nvPr/>
        </p:nvSpPr>
        <p:spPr>
          <a:xfrm rot="4990052" flipH="1">
            <a:off x="3295800" y="1636618"/>
            <a:ext cx="233702" cy="427478"/>
          </a:xfrm>
          <a:prstGeom prst="downArrow">
            <a:avLst>
              <a:gd name="adj1" fmla="val 37845"/>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9" name="Rectangle 28"/>
          <p:cNvSpPr/>
          <p:nvPr/>
        </p:nvSpPr>
        <p:spPr>
          <a:xfrm>
            <a:off x="15378" y="4968527"/>
            <a:ext cx="955964" cy="461665"/>
          </a:xfrm>
          <a:prstGeom prst="rect">
            <a:avLst/>
          </a:prstGeom>
        </p:spPr>
        <p:txBody>
          <a:bodyPr wrap="square">
            <a:spAutoFit/>
          </a:bodyPr>
          <a:lstStyle/>
          <a:p>
            <a:pPr algn="ctr"/>
            <a:r>
              <a:rPr lang="en-GB" sz="2400" dirty="0" smtClean="0">
                <a:latin typeface="Lucida Grande" charset="0"/>
                <a:ea typeface="ＭＳ 明朝" charset="-128"/>
              </a:rPr>
              <a:t>5</a:t>
            </a:r>
            <a:r>
              <a:rPr lang="en-GB" sz="1401" dirty="0" smtClean="0">
                <a:latin typeface="Lucida Grande" charset="0"/>
                <a:ea typeface="ＭＳ 明朝" charset="-128"/>
              </a:rPr>
              <a:t>C</a:t>
            </a:r>
            <a:endParaRPr lang="en-US" sz="1801" dirty="0"/>
          </a:p>
        </p:txBody>
      </p:sp>
      <p:sp>
        <p:nvSpPr>
          <p:cNvPr id="31" name="Rectangle 30"/>
          <p:cNvSpPr/>
          <p:nvPr/>
        </p:nvSpPr>
        <p:spPr>
          <a:xfrm>
            <a:off x="748177" y="5017226"/>
            <a:ext cx="6003500" cy="1661993"/>
          </a:xfrm>
          <a:prstGeom prst="rect">
            <a:avLst/>
          </a:prstGeom>
        </p:spPr>
        <p:txBody>
          <a:bodyPr wrap="square">
            <a:spAutoFit/>
          </a:bodyPr>
          <a:lstStyle/>
          <a:p>
            <a:r>
              <a:rPr lang="en-GB" sz="1200" b="1" dirty="0" smtClean="0">
                <a:latin typeface="Lucida Grande" charset="0"/>
                <a:ea typeface="Lucida Grande" charset="0"/>
                <a:cs typeface="Lucida Grande" charset="0"/>
              </a:rPr>
              <a:t>Open and set the </a:t>
            </a:r>
            <a:r>
              <a:rPr lang="en-GB" sz="1200" b="1" dirty="0">
                <a:latin typeface="Lucida Grande" charset="0"/>
                <a:ea typeface="Lucida Grande" charset="0"/>
                <a:cs typeface="Lucida Grande" charset="0"/>
              </a:rPr>
              <a:t>Sequence </a:t>
            </a:r>
            <a:r>
              <a:rPr lang="en-GB" sz="1200" b="1" dirty="0" smtClean="0">
                <a:latin typeface="Lucida Grande" charset="0"/>
                <a:ea typeface="Lucida Grande" charset="0"/>
                <a:cs typeface="Lucida Grande" charset="0"/>
              </a:rPr>
              <a:t>Graph module </a:t>
            </a:r>
          </a:p>
          <a:p>
            <a:pPr marL="171450" indent="-171450">
              <a:lnSpc>
                <a:spcPct val="150000"/>
              </a:lnSpc>
              <a:buFont typeface="Arial" charset="0"/>
              <a:buChar char="•"/>
            </a:pPr>
            <a:r>
              <a:rPr lang="en-GB" sz="1200" dirty="0" smtClean="0">
                <a:latin typeface="Lucida Grande" charset="0"/>
                <a:ea typeface="Lucida Grande" charset="0"/>
                <a:cs typeface="Lucida Grande" charset="0"/>
              </a:rPr>
              <a:t>Main Menu ⟶  View ⟶   Sequence Graph or shortcut ‘SG’</a:t>
            </a:r>
          </a:p>
          <a:p>
            <a:pPr marL="171450" indent="-171450">
              <a:lnSpc>
                <a:spcPct val="150000"/>
              </a:lnSpc>
              <a:buFont typeface="Arial" charset="0"/>
              <a:buChar char="•"/>
            </a:pPr>
            <a:r>
              <a:rPr lang="en-GB" sz="1200" dirty="0" smtClean="0">
                <a:latin typeface="Lucida Grande" charset="0"/>
                <a:ea typeface="Lucida Grande" charset="0"/>
                <a:cs typeface="Lucida Grande" charset="0"/>
              </a:rPr>
              <a:t>Select </a:t>
            </a:r>
            <a:r>
              <a:rPr lang="en-GB" sz="1200" dirty="0">
                <a:latin typeface="Lucida Grande" charset="0"/>
                <a:ea typeface="Lucida Grande" charset="0"/>
                <a:cs typeface="Lucida Grande" charset="0"/>
              </a:rPr>
              <a:t>the </a:t>
            </a:r>
            <a:r>
              <a:rPr lang="en-GB" sz="1200" dirty="0" err="1">
                <a:latin typeface="Lucida Grande" charset="0"/>
                <a:ea typeface="Lucida Grande" charset="0"/>
                <a:cs typeface="Lucida Grande" charset="0"/>
              </a:rPr>
              <a:t>NmrChain</a:t>
            </a:r>
            <a:r>
              <a:rPr lang="en-GB" sz="1200" dirty="0">
                <a:latin typeface="Lucida Grande" charset="0"/>
                <a:ea typeface="Lucida Grande" charset="0"/>
                <a:cs typeface="Lucida Grande" charset="0"/>
              </a:rPr>
              <a:t>: NC</a:t>
            </a:r>
            <a:r>
              <a:rPr lang="en-GB" sz="1200" dirty="0" smtClean="0">
                <a:latin typeface="Lucida Grande" charset="0"/>
                <a:ea typeface="Lucida Grande" charset="0"/>
                <a:cs typeface="Lucida Grande" charset="0"/>
              </a:rPr>
              <a:t>:@-</a:t>
            </a:r>
          </a:p>
          <a:p>
            <a:pPr marL="171450" indent="-171450">
              <a:lnSpc>
                <a:spcPct val="150000"/>
              </a:lnSpc>
              <a:buFont typeface="Arial" charset="0"/>
              <a:buChar char="•"/>
            </a:pPr>
            <a:r>
              <a:rPr lang="en-GB" sz="1200" dirty="0" smtClean="0">
                <a:latin typeface="Lucida Grande" charset="0"/>
                <a:ea typeface="Lucida Grande" charset="0"/>
                <a:cs typeface="Lucida Grande" charset="0"/>
              </a:rPr>
              <a:t>uncheck: Show all </a:t>
            </a:r>
            <a:r>
              <a:rPr lang="en-GB" sz="1200" dirty="0" err="1" smtClean="0">
                <a:latin typeface="Lucida Grande" charset="0"/>
                <a:ea typeface="Lucida Grande" charset="0"/>
                <a:cs typeface="Lucida Grande" charset="0"/>
              </a:rPr>
              <a:t>NmrResidues</a:t>
            </a:r>
            <a:endParaRPr lang="en-GB" sz="1200" dirty="0" smtClean="0">
              <a:latin typeface="Lucida Grande" charset="0"/>
              <a:ea typeface="Lucida Grande" charset="0"/>
              <a:cs typeface="Lucida Grande" charset="0"/>
            </a:endParaRPr>
          </a:p>
          <a:p>
            <a:pPr marL="171450" indent="-171450">
              <a:lnSpc>
                <a:spcPct val="150000"/>
              </a:lnSpc>
              <a:buFont typeface="Arial" charset="0"/>
              <a:buChar char="•"/>
            </a:pPr>
            <a:r>
              <a:rPr lang="en-GB" sz="1200" dirty="0">
                <a:latin typeface="Lucida Grande" charset="0"/>
                <a:ea typeface="Lucida Grande" charset="0"/>
                <a:cs typeface="Lucida Grande" charset="0"/>
              </a:rPr>
              <a:t>Rearrange the modules to a </a:t>
            </a:r>
            <a:r>
              <a:rPr lang="en-GB" sz="1200" dirty="0" smtClean="0">
                <a:latin typeface="Lucida Grande" charset="0"/>
                <a:ea typeface="Lucida Grande" charset="0"/>
                <a:cs typeface="Lucida Grande" charset="0"/>
              </a:rPr>
              <a:t>layout like the Figure below.</a:t>
            </a:r>
            <a:endParaRPr lang="en-GB" sz="1200" dirty="0">
              <a:latin typeface="Lucida Grande" charset="0"/>
              <a:ea typeface="Lucida Grande" charset="0"/>
              <a:cs typeface="Lucida Grande" charset="0"/>
            </a:endParaRPr>
          </a:p>
          <a:p>
            <a:pPr>
              <a:lnSpc>
                <a:spcPct val="150000"/>
              </a:lnSpc>
            </a:pPr>
            <a:endParaRPr lang="en-GB" sz="1200" b="1" dirty="0">
              <a:latin typeface="Lucida Grande" charset="0"/>
              <a:ea typeface="Lucida Grande" charset="0"/>
              <a:cs typeface="Lucida Grande" charset="0"/>
            </a:endParaRPr>
          </a:p>
        </p:txBody>
      </p:sp>
      <p:sp>
        <p:nvSpPr>
          <p:cNvPr id="34" name="Rectangle 33"/>
          <p:cNvSpPr/>
          <p:nvPr/>
        </p:nvSpPr>
        <p:spPr>
          <a:xfrm>
            <a:off x="-1248" y="827435"/>
            <a:ext cx="6861600" cy="406939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35" name="TextBox 34"/>
          <p:cNvSpPr txBox="1"/>
          <p:nvPr/>
        </p:nvSpPr>
        <p:spPr>
          <a:xfrm>
            <a:off x="3973503" y="1591232"/>
            <a:ext cx="3236686" cy="830997"/>
          </a:xfrm>
          <a:prstGeom prst="rect">
            <a:avLst/>
          </a:prstGeom>
          <a:noFill/>
        </p:spPr>
        <p:txBody>
          <a:bodyPr wrap="square" rtlCol="0">
            <a:spAutoFit/>
          </a:bodyPr>
          <a:lstStyle/>
          <a:p>
            <a:r>
              <a:rPr lang="en-US" sz="2400" b="1" dirty="0" smtClean="0"/>
              <a:t>or Shortcut  </a:t>
            </a:r>
            <a:r>
              <a:rPr lang="en-US" sz="2400" b="1" smtClean="0"/>
              <a:t>‘ SG </a:t>
            </a:r>
            <a:r>
              <a:rPr lang="en-US" sz="2400" b="1" dirty="0" smtClean="0"/>
              <a:t>’</a:t>
            </a:r>
            <a:endParaRPr lang="en-US" sz="2400" b="1" dirty="0"/>
          </a:p>
          <a:p>
            <a:endParaRPr lang="en-GB" sz="2400" b="1" dirty="0"/>
          </a:p>
        </p:txBody>
      </p:sp>
      <p:sp>
        <p:nvSpPr>
          <p:cNvPr id="39" name="Down Arrow 38"/>
          <p:cNvSpPr/>
          <p:nvPr/>
        </p:nvSpPr>
        <p:spPr>
          <a:xfrm rot="5400000" flipH="1">
            <a:off x="3830993" y="2245190"/>
            <a:ext cx="325503" cy="676018"/>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476" y="992639"/>
            <a:ext cx="2854356" cy="1711944"/>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660" y="6799616"/>
            <a:ext cx="6485056" cy="4056122"/>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982" y="3077076"/>
            <a:ext cx="6009852" cy="1601467"/>
          </a:xfrm>
          <a:prstGeom prst="rect">
            <a:avLst/>
          </a:prstGeom>
        </p:spPr>
      </p:pic>
      <p:sp>
        <p:nvSpPr>
          <p:cNvPr id="40" name="Rectangle 39"/>
          <p:cNvSpPr/>
          <p:nvPr/>
        </p:nvSpPr>
        <p:spPr>
          <a:xfrm>
            <a:off x="5940761" y="554276"/>
            <a:ext cx="917239" cy="276999"/>
          </a:xfrm>
          <a:prstGeom prst="rect">
            <a:avLst/>
          </a:prstGeom>
        </p:spPr>
        <p:txBody>
          <a:bodyPr wrap="none">
            <a:spAutoFit/>
          </a:bodyPr>
          <a:lstStyle/>
          <a:p>
            <a:r>
              <a:rPr lang="en-US" sz="1200" smtClean="0">
                <a:latin typeface="Lucida Grande" charset="0"/>
                <a:ea typeface="Lucida Grande" charset="0"/>
                <a:cs typeface="Lucida Grande" charset="0"/>
              </a:rPr>
              <a:t>Sec5Part2</a:t>
            </a:r>
            <a:endParaRPr lang="en-GB" sz="1200" dirty="0"/>
          </a:p>
        </p:txBody>
      </p:sp>
      <p:sp>
        <p:nvSpPr>
          <p:cNvPr id="12" name="Slide Number Placeholder 11"/>
          <p:cNvSpPr>
            <a:spLocks noGrp="1"/>
          </p:cNvSpPr>
          <p:nvPr>
            <p:ph type="sldNum" sz="quarter" idx="12"/>
          </p:nvPr>
        </p:nvSpPr>
        <p:spPr/>
        <p:txBody>
          <a:bodyPr/>
          <a:lstStyle/>
          <a:p>
            <a:fld id="{EAB789F6-3BD3-1645-B8E5-7AE28DC0F5BB}" type="slidenum">
              <a:rPr lang="en-US" smtClean="0"/>
              <a:t>14</a:t>
            </a:fld>
            <a:endParaRPr lang="en-US"/>
          </a:p>
        </p:txBody>
      </p:sp>
    </p:spTree>
    <p:extLst>
      <p:ext uri="{BB962C8B-B14F-4D97-AF65-F5344CB8AC3E}">
        <p14:creationId xmlns:p14="http://schemas.microsoft.com/office/powerpoint/2010/main" val="2565108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715476" y="3587124"/>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5</a:t>
            </a:r>
            <a:endParaRPr lang="en-US" sz="1801" dirty="0"/>
          </a:p>
        </p:txBody>
      </p:sp>
      <p:sp>
        <p:nvSpPr>
          <p:cNvPr id="33" name="Rectangle 32"/>
          <p:cNvSpPr/>
          <p:nvPr/>
        </p:nvSpPr>
        <p:spPr>
          <a:xfrm>
            <a:off x="1023219" y="125384"/>
            <a:ext cx="5388014" cy="738792"/>
          </a:xfrm>
          <a:prstGeom prst="rect">
            <a:avLst/>
          </a:prstGeom>
        </p:spPr>
        <p:txBody>
          <a:bodyPr wrap="none">
            <a:spAutoFit/>
          </a:bodyPr>
          <a:lstStyle/>
          <a:p>
            <a:pPr algn="ctr"/>
            <a:r>
              <a:rPr lang="en-GB" sz="2400" dirty="0" smtClean="0">
                <a:latin typeface="Lucida Grande" charset="0"/>
                <a:ea typeface="ＭＳ 明朝" charset="-128"/>
              </a:rPr>
              <a:t>Sequential </a:t>
            </a:r>
            <a:r>
              <a:rPr lang="en-GB" sz="2400" dirty="0">
                <a:latin typeface="Lucida Grande" charset="0"/>
                <a:ea typeface="ＭＳ 明朝" charset="-128"/>
              </a:rPr>
              <a:t>backbone assignment </a:t>
            </a:r>
          </a:p>
          <a:p>
            <a:pPr algn="ctr"/>
            <a:endParaRPr lang="en-US" sz="1801" dirty="0"/>
          </a:p>
        </p:txBody>
      </p:sp>
      <p:sp>
        <p:nvSpPr>
          <p:cNvPr id="28" name="Down Arrow 27"/>
          <p:cNvSpPr/>
          <p:nvPr/>
        </p:nvSpPr>
        <p:spPr>
          <a:xfrm rot="4990052" flipH="1">
            <a:off x="3295800" y="1636618"/>
            <a:ext cx="233702" cy="427478"/>
          </a:xfrm>
          <a:prstGeom prst="downArrow">
            <a:avLst>
              <a:gd name="adj1" fmla="val 37845"/>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9" name="Rectangle 28"/>
          <p:cNvSpPr/>
          <p:nvPr/>
        </p:nvSpPr>
        <p:spPr>
          <a:xfrm>
            <a:off x="15378" y="5617118"/>
            <a:ext cx="955964" cy="461665"/>
          </a:xfrm>
          <a:prstGeom prst="rect">
            <a:avLst/>
          </a:prstGeom>
        </p:spPr>
        <p:txBody>
          <a:bodyPr wrap="square">
            <a:spAutoFit/>
          </a:bodyPr>
          <a:lstStyle/>
          <a:p>
            <a:pPr algn="ctr"/>
            <a:r>
              <a:rPr lang="en-GB" sz="2400" dirty="0" smtClean="0">
                <a:latin typeface="Lucida Grande" charset="0"/>
                <a:ea typeface="ＭＳ 明朝" charset="-128"/>
              </a:rPr>
              <a:t>5</a:t>
            </a:r>
            <a:r>
              <a:rPr lang="en-GB" sz="1401" dirty="0" smtClean="0">
                <a:latin typeface="Lucida Grande" charset="0"/>
                <a:ea typeface="ＭＳ 明朝" charset="-128"/>
              </a:rPr>
              <a:t>D</a:t>
            </a:r>
            <a:endParaRPr lang="en-US" sz="1801" dirty="0"/>
          </a:p>
        </p:txBody>
      </p:sp>
      <p:sp>
        <p:nvSpPr>
          <p:cNvPr id="31" name="Rectangle 30"/>
          <p:cNvSpPr/>
          <p:nvPr/>
        </p:nvSpPr>
        <p:spPr>
          <a:xfrm>
            <a:off x="748177" y="5665817"/>
            <a:ext cx="6003500" cy="4339650"/>
          </a:xfrm>
          <a:prstGeom prst="rect">
            <a:avLst/>
          </a:prstGeom>
        </p:spPr>
        <p:txBody>
          <a:bodyPr wrap="square">
            <a:spAutoFit/>
          </a:bodyPr>
          <a:lstStyle/>
          <a:p>
            <a:r>
              <a:rPr lang="en-GB" sz="1200" b="1" dirty="0" smtClean="0">
                <a:latin typeface="Lucida Grande" charset="0"/>
                <a:ea typeface="Lucida Grande" charset="0"/>
                <a:cs typeface="Lucida Grande" charset="0"/>
              </a:rPr>
              <a:t>Assign </a:t>
            </a:r>
            <a:r>
              <a:rPr lang="en-GB" sz="1200" b="1" dirty="0">
                <a:latin typeface="Lucida Grande" charset="0"/>
                <a:ea typeface="Lucida Grande" charset="0"/>
                <a:cs typeface="Lucida Grande" charset="0"/>
              </a:rPr>
              <a:t>in the i-1 direction </a:t>
            </a:r>
          </a:p>
          <a:p>
            <a:endParaRPr lang="en-GB" sz="1200" b="1" dirty="0" smtClean="0">
              <a:latin typeface="Lucida Grande" charset="0"/>
              <a:ea typeface="Lucida Grande" charset="0"/>
              <a:cs typeface="Lucida Grande" charset="0"/>
            </a:endParaRPr>
          </a:p>
          <a:p>
            <a:pPr marL="171450" indent="-171450">
              <a:lnSpc>
                <a:spcPct val="150000"/>
              </a:lnSpc>
              <a:buFont typeface="Arial" charset="0"/>
              <a:buChar char="•"/>
            </a:pPr>
            <a:r>
              <a:rPr lang="en-GB" sz="1200" dirty="0" smtClean="0">
                <a:latin typeface="Lucida Grande" charset="0"/>
                <a:ea typeface="Lucida Grande" charset="0"/>
                <a:cs typeface="Lucida Grande" charset="0"/>
              </a:rPr>
              <a:t>Right click on the </a:t>
            </a:r>
            <a:r>
              <a:rPr lang="en-GB" sz="1200" dirty="0">
                <a:latin typeface="Lucida Grande" charset="0"/>
                <a:ea typeface="Lucida Grande" charset="0"/>
                <a:cs typeface="Lucida Grande" charset="0"/>
              </a:rPr>
              <a:t>Backbone Assignment module </a:t>
            </a:r>
            <a:r>
              <a:rPr lang="en-GB" sz="1200" dirty="0" smtClean="0">
                <a:latin typeface="Lucida Grande" charset="0"/>
                <a:ea typeface="Lucida Grande" charset="0"/>
                <a:cs typeface="Lucida Grande" charset="0"/>
              </a:rPr>
              <a:t>table header and click on search  </a:t>
            </a:r>
          </a:p>
          <a:p>
            <a:pPr marL="171450" indent="-171450">
              <a:lnSpc>
                <a:spcPct val="150000"/>
              </a:lnSpc>
              <a:buFont typeface="Arial" charset="0"/>
              <a:buChar char="•"/>
            </a:pPr>
            <a:r>
              <a:rPr lang="en-GB" sz="1200" dirty="0" smtClean="0">
                <a:latin typeface="Lucida Grande" charset="0"/>
                <a:ea typeface="Lucida Grande" charset="0"/>
                <a:cs typeface="Lucida Grande" charset="0"/>
              </a:rPr>
              <a:t>search for the </a:t>
            </a:r>
            <a:r>
              <a:rPr lang="en-GB" sz="1200" dirty="0">
                <a:latin typeface="Lucida Grande" charset="0"/>
                <a:ea typeface="Lucida Grande" charset="0"/>
                <a:cs typeface="Lucida Grande" charset="0"/>
              </a:rPr>
              <a:t>@</a:t>
            </a:r>
            <a:r>
              <a:rPr lang="en-GB" sz="1200" dirty="0" smtClean="0">
                <a:latin typeface="Lucida Grande" charset="0"/>
                <a:ea typeface="Lucida Grande" charset="0"/>
                <a:cs typeface="Lucida Grande" charset="0"/>
              </a:rPr>
              <a:t>100-1</a:t>
            </a:r>
          </a:p>
          <a:p>
            <a:pPr marL="171450" indent="-171450">
              <a:lnSpc>
                <a:spcPct val="150000"/>
              </a:lnSpc>
              <a:buFont typeface="Arial" charset="0"/>
              <a:buChar char="•"/>
            </a:pPr>
            <a:r>
              <a:rPr lang="en-GB" sz="1200" dirty="0" smtClean="0">
                <a:latin typeface="Lucida Grande" charset="0"/>
                <a:ea typeface="Lucida Grande" charset="0"/>
                <a:cs typeface="Lucida Grande" charset="0"/>
              </a:rPr>
              <a:t>Double click the row</a:t>
            </a:r>
            <a:r>
              <a:rPr lang="en-GB" sz="1200" dirty="0">
                <a:latin typeface="Lucida Grande" charset="0"/>
                <a:ea typeface="Lucida Grande" charset="0"/>
                <a:cs typeface="Lucida Grande" charset="0"/>
              </a:rPr>
              <a:t>. You will see a series of changes in the GUI. The </a:t>
            </a:r>
            <a:r>
              <a:rPr lang="en-GB" sz="1200" dirty="0" err="1">
                <a:latin typeface="Lucida Grande" charset="0"/>
                <a:ea typeface="Lucida Grande" charset="0"/>
                <a:cs typeface="Lucida Grande" charset="0"/>
              </a:rPr>
              <a:t>HnCANh</a:t>
            </a:r>
            <a:r>
              <a:rPr lang="en-GB" sz="1200" dirty="0">
                <a:latin typeface="Lucida Grande" charset="0"/>
                <a:ea typeface="Lucida Grande" charset="0"/>
                <a:cs typeface="Lucida Grande" charset="0"/>
              </a:rPr>
              <a:t> module will navigate to the appropriate plane containing the assignment for the </a:t>
            </a:r>
            <a:r>
              <a:rPr lang="en-GB" sz="1200" dirty="0" err="1">
                <a:latin typeface="Lucida Grande" charset="0"/>
                <a:ea typeface="Lucida Grande" charset="0"/>
                <a:cs typeface="Lucida Grande" charset="0"/>
              </a:rPr>
              <a:t>NmrResidue</a:t>
            </a:r>
            <a:r>
              <a:rPr lang="en-GB" sz="1200" dirty="0">
                <a:latin typeface="Lucida Grande" charset="0"/>
                <a:ea typeface="Lucida Grande" charset="0"/>
                <a:cs typeface="Lucida Grande" charset="0"/>
              </a:rPr>
              <a:t> @100; the relevant frequencies of @100 are marked in the </a:t>
            </a:r>
            <a:r>
              <a:rPr lang="en-GB" sz="1200" dirty="0" smtClean="0">
                <a:latin typeface="Lucida Grande" charset="0"/>
                <a:ea typeface="Lucida Grande" charset="0"/>
                <a:cs typeface="Lucida Grande" charset="0"/>
              </a:rPr>
              <a:t>spectra.</a:t>
            </a:r>
          </a:p>
          <a:p>
            <a:pPr marL="171450" indent="-171450">
              <a:lnSpc>
                <a:spcPct val="150000"/>
              </a:lnSpc>
              <a:buFont typeface="Arial" charset="0"/>
              <a:buChar char="•"/>
            </a:pPr>
            <a:endParaRPr lang="en-GB" sz="1200" dirty="0" smtClean="0">
              <a:latin typeface="Lucida Grande" charset="0"/>
              <a:ea typeface="Lucida Grande" charset="0"/>
              <a:cs typeface="Lucida Grande" charset="0"/>
            </a:endParaRPr>
          </a:p>
          <a:p>
            <a:pPr>
              <a:lnSpc>
                <a:spcPct val="150000"/>
              </a:lnSpc>
            </a:pPr>
            <a:r>
              <a:rPr lang="en-GB" sz="1200" dirty="0" smtClean="0">
                <a:latin typeface="Lucida Grande" charset="0"/>
                <a:ea typeface="Lucida Grande" charset="0"/>
                <a:cs typeface="Lucida Grande" charset="0"/>
              </a:rPr>
              <a:t>The </a:t>
            </a:r>
            <a:r>
              <a:rPr lang="en-GB" sz="1200" dirty="0">
                <a:latin typeface="Lucida Grande" charset="0"/>
                <a:ea typeface="Lucida Grande" charset="0"/>
                <a:cs typeface="Lucida Grande" charset="0"/>
              </a:rPr>
              <a:t>Sequence Graph will have a schematic residue drawn, labelled with the </a:t>
            </a:r>
            <a:r>
              <a:rPr lang="en-GB" sz="1200" dirty="0" err="1">
                <a:latin typeface="Lucida Grande" charset="0"/>
                <a:ea typeface="Lucida Grande" charset="0"/>
                <a:cs typeface="Lucida Grande" charset="0"/>
              </a:rPr>
              <a:t>NmrResidue</a:t>
            </a:r>
            <a:r>
              <a:rPr lang="en-GB" sz="1200" dirty="0">
                <a:latin typeface="Lucida Grande" charset="0"/>
                <a:ea typeface="Lucida Grande" charset="0"/>
                <a:cs typeface="Lucida Grande" charset="0"/>
              </a:rPr>
              <a:t> name (@100) and predictions of the </a:t>
            </a:r>
            <a:r>
              <a:rPr lang="en-GB" sz="1200" dirty="0" smtClean="0">
                <a:latin typeface="Lucida Grande" charset="0"/>
                <a:ea typeface="Lucida Grande" charset="0"/>
                <a:cs typeface="Lucida Grande" charset="0"/>
              </a:rPr>
              <a:t>possible residue type(s) </a:t>
            </a:r>
            <a:r>
              <a:rPr lang="en-GB" sz="1200" dirty="0">
                <a:latin typeface="Lucida Grande" charset="0"/>
                <a:ea typeface="Lucida Grande" charset="0"/>
                <a:cs typeface="Lucida Grande" charset="0"/>
              </a:rPr>
              <a:t>below it. The match module (HnCANh_1) will display three strips in order (left to right) that the AnalysisAssign algorithm thinks best match the i-1 chemical shifts of @</a:t>
            </a:r>
            <a:r>
              <a:rPr lang="en-GB" sz="1200" dirty="0" smtClean="0">
                <a:latin typeface="Lucida Grande" charset="0"/>
                <a:ea typeface="Lucida Grande" charset="0"/>
                <a:cs typeface="Lucida Grande" charset="0"/>
              </a:rPr>
              <a:t>100. (C-terminal of the residue  @100)</a:t>
            </a:r>
            <a:endParaRPr lang="en-GB" sz="1200" dirty="0">
              <a:latin typeface="Lucida Grande" charset="0"/>
              <a:ea typeface="Lucida Grande" charset="0"/>
              <a:cs typeface="Lucida Grande" charset="0"/>
            </a:endParaRPr>
          </a:p>
          <a:p>
            <a:pPr marL="171450" indent="-171450">
              <a:lnSpc>
                <a:spcPct val="150000"/>
              </a:lnSpc>
              <a:buFont typeface="Arial" charset="0"/>
              <a:buChar char="•"/>
            </a:pPr>
            <a:endParaRPr lang="en-GB" sz="1200" dirty="0">
              <a:latin typeface="Lucida Grande" charset="0"/>
              <a:ea typeface="Lucida Grande" charset="0"/>
              <a:cs typeface="Lucida Grande" charset="0"/>
            </a:endParaRPr>
          </a:p>
        </p:txBody>
      </p:sp>
      <p:sp>
        <p:nvSpPr>
          <p:cNvPr id="34" name="Rectangle 33"/>
          <p:cNvSpPr/>
          <p:nvPr/>
        </p:nvSpPr>
        <p:spPr>
          <a:xfrm>
            <a:off x="-1247" y="827435"/>
            <a:ext cx="6861600" cy="46589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372" y="1011818"/>
            <a:ext cx="6293112" cy="1447676"/>
          </a:xfrm>
          <a:prstGeom prst="rect">
            <a:avLst/>
          </a:prstGeom>
        </p:spPr>
      </p:pic>
      <p:sp>
        <p:nvSpPr>
          <p:cNvPr id="19" name="Down Arrow 18"/>
          <p:cNvSpPr/>
          <p:nvPr/>
        </p:nvSpPr>
        <p:spPr>
          <a:xfrm rot="4330314" flipH="1">
            <a:off x="3753325" y="1108351"/>
            <a:ext cx="215578" cy="485992"/>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0" name="TextBox 19"/>
          <p:cNvSpPr txBox="1"/>
          <p:nvPr/>
        </p:nvSpPr>
        <p:spPr>
          <a:xfrm>
            <a:off x="4044611" y="1062448"/>
            <a:ext cx="2256809" cy="369460"/>
          </a:xfrm>
          <a:prstGeom prst="rect">
            <a:avLst/>
          </a:prstGeom>
          <a:solidFill>
            <a:schemeClr val="bg1"/>
          </a:solidFill>
          <a:ln>
            <a:solidFill>
              <a:srgbClr val="03B9FF"/>
            </a:solidFill>
          </a:ln>
        </p:spPr>
        <p:txBody>
          <a:bodyPr wrap="square" rtlCol="0">
            <a:spAutoFit/>
          </a:bodyPr>
          <a:lstStyle/>
          <a:p>
            <a:r>
              <a:rPr lang="en-US" sz="1801" dirty="0" smtClean="0"/>
              <a:t>Right click on header</a:t>
            </a:r>
            <a:endParaRPr lang="en-GB"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614" y="2590212"/>
            <a:ext cx="6345870" cy="2443329"/>
          </a:xfrm>
          <a:prstGeom prst="rect">
            <a:avLst/>
          </a:prstGeom>
        </p:spPr>
      </p:pic>
      <p:sp>
        <p:nvSpPr>
          <p:cNvPr id="22" name="Down Arrow 21"/>
          <p:cNvSpPr/>
          <p:nvPr/>
        </p:nvSpPr>
        <p:spPr>
          <a:xfrm rot="6380191">
            <a:off x="2290419" y="4832952"/>
            <a:ext cx="189441" cy="490287"/>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3" name="TextBox 22"/>
          <p:cNvSpPr txBox="1"/>
          <p:nvPr/>
        </p:nvSpPr>
        <p:spPr>
          <a:xfrm>
            <a:off x="2624683" y="4963416"/>
            <a:ext cx="2305536" cy="369460"/>
          </a:xfrm>
          <a:prstGeom prst="rect">
            <a:avLst/>
          </a:prstGeom>
          <a:solidFill>
            <a:schemeClr val="bg1"/>
          </a:solidFill>
          <a:ln>
            <a:solidFill>
              <a:srgbClr val="03B9FF"/>
            </a:solidFill>
          </a:ln>
        </p:spPr>
        <p:txBody>
          <a:bodyPr wrap="square" rtlCol="0">
            <a:spAutoFit/>
          </a:bodyPr>
          <a:lstStyle/>
          <a:p>
            <a:r>
              <a:rPr lang="en-US" sz="1801" dirty="0" smtClean="0"/>
              <a:t>Double click @100-1</a:t>
            </a:r>
            <a:endParaRPr lang="en-US" sz="1801"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7029" y="9795433"/>
            <a:ext cx="1018477" cy="857391"/>
          </a:xfrm>
          <a:prstGeom prst="rect">
            <a:avLst/>
          </a:prstGeom>
        </p:spPr>
      </p:pic>
      <p:sp>
        <p:nvSpPr>
          <p:cNvPr id="25" name="Rectangle 24"/>
          <p:cNvSpPr/>
          <p:nvPr/>
        </p:nvSpPr>
        <p:spPr>
          <a:xfrm>
            <a:off x="5940761" y="554276"/>
            <a:ext cx="917239" cy="276999"/>
          </a:xfrm>
          <a:prstGeom prst="rect">
            <a:avLst/>
          </a:prstGeom>
        </p:spPr>
        <p:txBody>
          <a:bodyPr wrap="none">
            <a:spAutoFit/>
          </a:bodyPr>
          <a:lstStyle/>
          <a:p>
            <a:r>
              <a:rPr lang="en-US" sz="1200" smtClean="0">
                <a:latin typeface="Lucida Grande" charset="0"/>
                <a:ea typeface="Lucida Grande" charset="0"/>
                <a:cs typeface="Lucida Grande" charset="0"/>
              </a:rPr>
              <a:t>Sec5Part2</a:t>
            </a:r>
            <a:endParaRPr lang="en-GB" sz="1200" dirty="0"/>
          </a:p>
        </p:txBody>
      </p:sp>
      <p:sp>
        <p:nvSpPr>
          <p:cNvPr id="8" name="Slide Number Placeholder 7"/>
          <p:cNvSpPr>
            <a:spLocks noGrp="1"/>
          </p:cNvSpPr>
          <p:nvPr>
            <p:ph type="sldNum" sz="quarter" idx="12"/>
          </p:nvPr>
        </p:nvSpPr>
        <p:spPr/>
        <p:txBody>
          <a:bodyPr/>
          <a:lstStyle/>
          <a:p>
            <a:fld id="{EAB789F6-3BD3-1645-B8E5-7AE28DC0F5BB}" type="slidenum">
              <a:rPr lang="en-US" smtClean="0"/>
              <a:t>15</a:t>
            </a:fld>
            <a:endParaRPr lang="en-US"/>
          </a:p>
        </p:txBody>
      </p:sp>
    </p:spTree>
    <p:extLst>
      <p:ext uri="{BB962C8B-B14F-4D97-AF65-F5344CB8AC3E}">
        <p14:creationId xmlns:p14="http://schemas.microsoft.com/office/powerpoint/2010/main" val="20678081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715476" y="3587124"/>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5</a:t>
            </a:r>
            <a:endParaRPr lang="en-US" sz="1801" dirty="0"/>
          </a:p>
        </p:txBody>
      </p:sp>
      <p:sp>
        <p:nvSpPr>
          <p:cNvPr id="33" name="Rectangle 32"/>
          <p:cNvSpPr/>
          <p:nvPr/>
        </p:nvSpPr>
        <p:spPr>
          <a:xfrm>
            <a:off x="1023219" y="125384"/>
            <a:ext cx="5388014" cy="738792"/>
          </a:xfrm>
          <a:prstGeom prst="rect">
            <a:avLst/>
          </a:prstGeom>
        </p:spPr>
        <p:txBody>
          <a:bodyPr wrap="none">
            <a:spAutoFit/>
          </a:bodyPr>
          <a:lstStyle/>
          <a:p>
            <a:pPr algn="ctr"/>
            <a:r>
              <a:rPr lang="en-GB" sz="2400" dirty="0" smtClean="0">
                <a:latin typeface="Lucida Grande" charset="0"/>
                <a:ea typeface="ＭＳ 明朝" charset="-128"/>
              </a:rPr>
              <a:t>Sequential </a:t>
            </a:r>
            <a:r>
              <a:rPr lang="en-GB" sz="2400" dirty="0">
                <a:latin typeface="Lucida Grande" charset="0"/>
                <a:ea typeface="ＭＳ 明朝" charset="-128"/>
              </a:rPr>
              <a:t>backbone assignment </a:t>
            </a:r>
          </a:p>
          <a:p>
            <a:pPr algn="ctr"/>
            <a:endParaRPr lang="en-US" sz="1801" dirty="0"/>
          </a:p>
        </p:txBody>
      </p:sp>
      <p:sp>
        <p:nvSpPr>
          <p:cNvPr id="28" name="Down Arrow 27"/>
          <p:cNvSpPr/>
          <p:nvPr/>
        </p:nvSpPr>
        <p:spPr>
          <a:xfrm rot="4990052" flipH="1">
            <a:off x="3295800" y="1636618"/>
            <a:ext cx="233702" cy="427478"/>
          </a:xfrm>
          <a:prstGeom prst="downArrow">
            <a:avLst>
              <a:gd name="adj1" fmla="val 37845"/>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9" name="Rectangle 28"/>
          <p:cNvSpPr/>
          <p:nvPr/>
        </p:nvSpPr>
        <p:spPr>
          <a:xfrm>
            <a:off x="15378" y="5617118"/>
            <a:ext cx="955964" cy="461665"/>
          </a:xfrm>
          <a:prstGeom prst="rect">
            <a:avLst/>
          </a:prstGeom>
        </p:spPr>
        <p:txBody>
          <a:bodyPr wrap="square">
            <a:spAutoFit/>
          </a:bodyPr>
          <a:lstStyle/>
          <a:p>
            <a:pPr algn="ctr"/>
            <a:r>
              <a:rPr lang="en-GB" sz="2400" dirty="0" smtClean="0">
                <a:latin typeface="Lucida Grande" charset="0"/>
                <a:ea typeface="ＭＳ 明朝" charset="-128"/>
              </a:rPr>
              <a:t>5</a:t>
            </a:r>
            <a:r>
              <a:rPr lang="en-GB" sz="1401" dirty="0" smtClean="0">
                <a:latin typeface="Lucida Grande" charset="0"/>
                <a:ea typeface="ＭＳ 明朝" charset="-128"/>
              </a:rPr>
              <a:t>E</a:t>
            </a:r>
            <a:endParaRPr lang="en-US" sz="1801" dirty="0"/>
          </a:p>
        </p:txBody>
      </p:sp>
      <p:sp>
        <p:nvSpPr>
          <p:cNvPr id="31" name="Rectangle 30"/>
          <p:cNvSpPr/>
          <p:nvPr/>
        </p:nvSpPr>
        <p:spPr>
          <a:xfrm>
            <a:off x="702967" y="5665817"/>
            <a:ext cx="6003500" cy="2400657"/>
          </a:xfrm>
          <a:prstGeom prst="rect">
            <a:avLst/>
          </a:prstGeom>
        </p:spPr>
        <p:txBody>
          <a:bodyPr wrap="square">
            <a:spAutoFit/>
          </a:bodyPr>
          <a:lstStyle/>
          <a:p>
            <a:r>
              <a:rPr lang="en-GB" sz="1200" b="1" dirty="0" smtClean="0">
                <a:latin typeface="Lucida Grande" charset="0"/>
                <a:ea typeface="Lucida Grande" charset="0"/>
                <a:cs typeface="Lucida Grande" charset="0"/>
              </a:rPr>
              <a:t>Connecting </a:t>
            </a:r>
            <a:r>
              <a:rPr lang="en-GB" sz="1200" b="1" dirty="0" err="1" smtClean="0">
                <a:latin typeface="Lucida Grande" charset="0"/>
                <a:ea typeface="Lucida Grande" charset="0"/>
                <a:cs typeface="Lucida Grande" charset="0"/>
              </a:rPr>
              <a:t>nmrResidues</a:t>
            </a:r>
            <a:endParaRPr lang="en-GB" sz="1200" b="1" dirty="0" smtClean="0">
              <a:latin typeface="Lucida Grande" charset="0"/>
              <a:ea typeface="Lucida Grande" charset="0"/>
              <a:cs typeface="Lucida Grande" charset="0"/>
            </a:endParaRPr>
          </a:p>
          <a:p>
            <a:r>
              <a:rPr lang="en-GB" sz="1200" b="1" dirty="0" smtClean="0">
                <a:latin typeface="Lucida Grande" charset="0"/>
                <a:ea typeface="Lucida Grande" charset="0"/>
                <a:cs typeface="Lucida Grande" charset="0"/>
              </a:rPr>
              <a:t> </a:t>
            </a:r>
            <a:endParaRPr lang="en-GB" sz="1200" b="1" dirty="0">
              <a:latin typeface="Lucida Grande" charset="0"/>
              <a:ea typeface="Lucida Grande" charset="0"/>
              <a:cs typeface="Lucida Grande" charset="0"/>
            </a:endParaRPr>
          </a:p>
          <a:p>
            <a:pPr>
              <a:lnSpc>
                <a:spcPct val="150000"/>
              </a:lnSpc>
            </a:pPr>
            <a:r>
              <a:rPr lang="en-GB" sz="1200" dirty="0" smtClean="0">
                <a:latin typeface="Lucida Grande" charset="0"/>
                <a:ea typeface="Lucida Grande" charset="0"/>
                <a:cs typeface="Lucida Grande" charset="0"/>
              </a:rPr>
              <a:t>Upon </a:t>
            </a:r>
            <a:r>
              <a:rPr lang="en-GB" sz="1200" dirty="0">
                <a:latin typeface="Lucida Grande" charset="0"/>
                <a:ea typeface="Lucida Grande" charset="0"/>
                <a:cs typeface="Lucida Grande" charset="0"/>
              </a:rPr>
              <a:t>examination, the first strip in module HnCANh_1 shows </a:t>
            </a:r>
            <a:r>
              <a:rPr lang="en-GB" sz="1200" dirty="0" err="1">
                <a:latin typeface="Lucida Grande" charset="0"/>
                <a:ea typeface="Lucida Grande" charset="0"/>
                <a:cs typeface="Lucida Grande" charset="0"/>
              </a:rPr>
              <a:t>nmrResidue</a:t>
            </a:r>
            <a:r>
              <a:rPr lang="en-GB" sz="1200" dirty="0">
                <a:latin typeface="Lucida Grande" charset="0"/>
                <a:ea typeface="Lucida Grande" charset="0"/>
                <a:cs typeface="Lucida Grande" charset="0"/>
              </a:rPr>
              <a:t> @55</a:t>
            </a:r>
            <a:r>
              <a:rPr lang="en-GB" sz="1200" dirty="0" smtClean="0">
                <a:latin typeface="Lucida Grande" charset="0"/>
                <a:ea typeface="Lucida Grande" charset="0"/>
                <a:cs typeface="Lucida Grande" charset="0"/>
              </a:rPr>
              <a:t>; </a:t>
            </a:r>
            <a:r>
              <a:rPr lang="en-GB" sz="1200" dirty="0">
                <a:latin typeface="Lucida Grande" charset="0"/>
                <a:ea typeface="Lucida Grande" charset="0"/>
                <a:cs typeface="Lucida Grande" charset="0"/>
              </a:rPr>
              <a:t>the H, CA and CB marks align with the peaks of this residue, we can therefore see that is </a:t>
            </a:r>
            <a:r>
              <a:rPr lang="en-GB" sz="1200" dirty="0" smtClean="0">
                <a:latin typeface="Lucida Grande" charset="0"/>
                <a:ea typeface="Lucida Grande" charset="0"/>
                <a:cs typeface="Lucida Grande" charset="0"/>
              </a:rPr>
              <a:t>the </a:t>
            </a:r>
            <a:r>
              <a:rPr lang="en-GB" sz="1200" dirty="0">
                <a:latin typeface="Lucida Grande" charset="0"/>
                <a:ea typeface="Lucida Grande" charset="0"/>
                <a:cs typeface="Lucida Grande" charset="0"/>
              </a:rPr>
              <a:t>best match for @100-1. </a:t>
            </a:r>
          </a:p>
          <a:p>
            <a:pPr marL="171450" indent="-171450">
              <a:lnSpc>
                <a:spcPct val="150000"/>
              </a:lnSpc>
              <a:buFont typeface="Arial" charset="0"/>
              <a:buChar char="•"/>
            </a:pPr>
            <a:r>
              <a:rPr lang="en-GB" sz="1200" dirty="0" smtClean="0">
                <a:latin typeface="Lucida Grande" charset="0"/>
                <a:ea typeface="Lucida Grande" charset="0"/>
                <a:cs typeface="Lucida Grande" charset="0"/>
              </a:rPr>
              <a:t>Select the strip label NR:@-55 on the spectrum </a:t>
            </a:r>
            <a:r>
              <a:rPr lang="en-GB" sz="1200" dirty="0">
                <a:latin typeface="Lucida Grande" charset="0"/>
                <a:ea typeface="Lucida Grande" charset="0"/>
                <a:cs typeface="Lucida Grande" charset="0"/>
              </a:rPr>
              <a:t>display </a:t>
            </a:r>
            <a:r>
              <a:rPr lang="en-GB" sz="1200" dirty="0" smtClean="0">
                <a:latin typeface="Lucida Grande" charset="0"/>
                <a:ea typeface="Lucida Grande" charset="0"/>
                <a:cs typeface="Lucida Grande" charset="0"/>
              </a:rPr>
              <a:t>HnCANh_1</a:t>
            </a:r>
          </a:p>
          <a:p>
            <a:pPr marL="171450" indent="-171450">
              <a:lnSpc>
                <a:spcPct val="150000"/>
              </a:lnSpc>
              <a:buFont typeface="Arial" charset="0"/>
              <a:buChar char="•"/>
            </a:pPr>
            <a:r>
              <a:rPr lang="en-GB" sz="1200" dirty="0" smtClean="0">
                <a:latin typeface="Lucida Grande" charset="0"/>
                <a:ea typeface="Lucida Grande" charset="0"/>
                <a:cs typeface="Lucida Grande" charset="0"/>
              </a:rPr>
              <a:t>Drag </a:t>
            </a:r>
            <a:r>
              <a:rPr lang="en-GB" sz="1200" dirty="0">
                <a:latin typeface="Lucida Grande" charset="0"/>
                <a:ea typeface="Lucida Grande" charset="0"/>
                <a:cs typeface="Lucida Grande" charset="0"/>
              </a:rPr>
              <a:t>and </a:t>
            </a:r>
            <a:r>
              <a:rPr lang="en-GB" sz="1200" dirty="0" smtClean="0">
                <a:latin typeface="Lucida Grande" charset="0"/>
                <a:ea typeface="Lucida Grande" charset="0"/>
                <a:cs typeface="Lucida Grande" charset="0"/>
              </a:rPr>
              <a:t>drop the label to the &lt;&lt;&lt; icon on the Spectrum display </a:t>
            </a:r>
            <a:r>
              <a:rPr lang="en-GB" sz="1200" dirty="0" err="1" smtClean="0">
                <a:latin typeface="Lucida Grande" charset="0"/>
                <a:ea typeface="Lucida Grande" charset="0"/>
                <a:cs typeface="Lucida Grande" charset="0"/>
              </a:rPr>
              <a:t>HnCANh</a:t>
            </a:r>
            <a:endParaRPr lang="en-GB" sz="1200" dirty="0">
              <a:latin typeface="Lucida Grande" charset="0"/>
              <a:ea typeface="Lucida Grande" charset="0"/>
              <a:cs typeface="Lucida Grande" charset="0"/>
            </a:endParaRPr>
          </a:p>
          <a:p>
            <a:pPr marL="171450" indent="-171450">
              <a:lnSpc>
                <a:spcPct val="150000"/>
              </a:lnSpc>
              <a:buFont typeface="Arial" charset="0"/>
              <a:buChar char="•"/>
            </a:pPr>
            <a:r>
              <a:rPr lang="en-GB" sz="1200" dirty="0" smtClean="0">
                <a:latin typeface="Lucida Grande" charset="0"/>
                <a:ea typeface="Lucida Grande" charset="0"/>
                <a:cs typeface="Lucida Grande" charset="0"/>
              </a:rPr>
              <a:t>Check Show </a:t>
            </a:r>
            <a:r>
              <a:rPr lang="en-GB" sz="1200" dirty="0">
                <a:latin typeface="Lucida Grande" charset="0"/>
                <a:ea typeface="Lucida Grande" charset="0"/>
                <a:cs typeface="Lucida Grande" charset="0"/>
              </a:rPr>
              <a:t>all </a:t>
            </a:r>
            <a:r>
              <a:rPr lang="en-GB" sz="1200" dirty="0" err="1" smtClean="0">
                <a:latin typeface="Lucida Grande" charset="0"/>
                <a:ea typeface="Lucida Grande" charset="0"/>
                <a:cs typeface="Lucida Grande" charset="0"/>
              </a:rPr>
              <a:t>NmrResidues</a:t>
            </a:r>
            <a:r>
              <a:rPr lang="en-GB" sz="1200" dirty="0" smtClean="0">
                <a:latin typeface="Lucida Grande" charset="0"/>
                <a:ea typeface="Lucida Grande" charset="0"/>
                <a:cs typeface="Lucida Grande" charset="0"/>
              </a:rPr>
              <a:t> on the Sequence Graph module to see the new connection</a:t>
            </a:r>
            <a:endParaRPr lang="en-GB" sz="1200" dirty="0">
              <a:latin typeface="Lucida Grande" charset="0"/>
              <a:ea typeface="Lucida Grande" charset="0"/>
              <a:cs typeface="Lucida Grande" charset="0"/>
            </a:endParaRPr>
          </a:p>
        </p:txBody>
      </p:sp>
      <p:sp>
        <p:nvSpPr>
          <p:cNvPr id="34" name="Rectangle 33"/>
          <p:cNvSpPr/>
          <p:nvPr/>
        </p:nvSpPr>
        <p:spPr>
          <a:xfrm>
            <a:off x="-5890" y="831275"/>
            <a:ext cx="6861600" cy="46589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8231"/>
          <a:stretch/>
        </p:blipFill>
        <p:spPr>
          <a:xfrm>
            <a:off x="1735931" y="7964799"/>
            <a:ext cx="2901193" cy="12240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46" y="989218"/>
            <a:ext cx="6304907" cy="809974"/>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235" y="2791976"/>
            <a:ext cx="6304907" cy="809974"/>
          </a:xfrm>
          <a:prstGeom prst="rect">
            <a:avLst/>
          </a:prstGeom>
        </p:spPr>
      </p:pic>
      <p:sp>
        <p:nvSpPr>
          <p:cNvPr id="24" name="Rectangle 23"/>
          <p:cNvSpPr/>
          <p:nvPr/>
        </p:nvSpPr>
        <p:spPr>
          <a:xfrm>
            <a:off x="4040307" y="1500849"/>
            <a:ext cx="978260" cy="190760"/>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6" name="Rectangle 25"/>
          <p:cNvSpPr/>
          <p:nvPr/>
        </p:nvSpPr>
        <p:spPr>
          <a:xfrm>
            <a:off x="154400" y="3306656"/>
            <a:ext cx="503357" cy="190760"/>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7" name="TextBox 26"/>
          <p:cNvSpPr txBox="1"/>
          <p:nvPr/>
        </p:nvSpPr>
        <p:spPr>
          <a:xfrm>
            <a:off x="26955" y="3570944"/>
            <a:ext cx="1023219" cy="646587"/>
          </a:xfrm>
          <a:prstGeom prst="rect">
            <a:avLst/>
          </a:prstGeom>
          <a:solidFill>
            <a:schemeClr val="bg1"/>
          </a:solidFill>
          <a:ln>
            <a:solidFill>
              <a:srgbClr val="03B9FF"/>
            </a:solidFill>
          </a:ln>
        </p:spPr>
        <p:txBody>
          <a:bodyPr wrap="square" rtlCol="0">
            <a:spAutoFit/>
          </a:bodyPr>
          <a:lstStyle/>
          <a:p>
            <a:pPr algn="ctr"/>
            <a:r>
              <a:rPr lang="en-US" sz="1801" dirty="0" smtClean="0"/>
              <a:t>Drop on &lt;&lt;&lt;</a:t>
            </a:r>
            <a:endParaRPr lang="en-GB" dirty="0"/>
          </a:p>
        </p:txBody>
      </p:sp>
      <p:sp>
        <p:nvSpPr>
          <p:cNvPr id="35" name="TextBox 34"/>
          <p:cNvSpPr txBox="1"/>
          <p:nvPr/>
        </p:nvSpPr>
        <p:spPr>
          <a:xfrm>
            <a:off x="3890162" y="1984006"/>
            <a:ext cx="2256809" cy="646459"/>
          </a:xfrm>
          <a:prstGeom prst="rect">
            <a:avLst/>
          </a:prstGeom>
          <a:noFill/>
        </p:spPr>
        <p:txBody>
          <a:bodyPr wrap="square" rtlCol="0">
            <a:spAutoFit/>
          </a:bodyPr>
          <a:lstStyle/>
          <a:p>
            <a:r>
              <a:rPr lang="en-US" sz="1801" dirty="0" smtClean="0"/>
              <a:t>Select and drag @55</a:t>
            </a:r>
            <a:endParaRPr lang="en-US" sz="1801" dirty="0"/>
          </a:p>
          <a:p>
            <a:endParaRPr lang="en-GB" dirty="0"/>
          </a:p>
        </p:txBody>
      </p:sp>
      <p:sp>
        <p:nvSpPr>
          <p:cNvPr id="11" name="Rectangle 10"/>
          <p:cNvSpPr/>
          <p:nvPr/>
        </p:nvSpPr>
        <p:spPr>
          <a:xfrm>
            <a:off x="715476" y="9459295"/>
            <a:ext cx="5923596" cy="2123658"/>
          </a:xfrm>
          <a:prstGeom prst="rect">
            <a:avLst/>
          </a:prstGeom>
        </p:spPr>
        <p:txBody>
          <a:bodyPr wrap="square">
            <a:spAutoFit/>
          </a:bodyPr>
          <a:lstStyle/>
          <a:p>
            <a:r>
              <a:rPr lang="en-US" sz="1200" dirty="0">
                <a:latin typeface="LucidaGrande" charset="0"/>
              </a:rPr>
              <a:t>At this </a:t>
            </a:r>
            <a:r>
              <a:rPr lang="en-US" sz="1200" dirty="0" smtClean="0">
                <a:latin typeface="LucidaGrande" charset="0"/>
              </a:rPr>
              <a:t>point @100 an @55 </a:t>
            </a:r>
            <a:r>
              <a:rPr lang="en-US" sz="1200" dirty="0">
                <a:latin typeface="LucidaGrande" charset="0"/>
              </a:rPr>
              <a:t>have been put into a so-called connected </a:t>
            </a:r>
            <a:r>
              <a:rPr lang="en-US" sz="1200" dirty="0" smtClean="0">
                <a:latin typeface="LucidaGrande" charset="0"/>
              </a:rPr>
              <a:t>stretch (cf. section 3) and they are in a </a:t>
            </a:r>
            <a:r>
              <a:rPr lang="en-US" sz="1200" dirty="0">
                <a:latin typeface="LucidaGrande" charset="0"/>
              </a:rPr>
              <a:t>new </a:t>
            </a:r>
            <a:r>
              <a:rPr lang="en-US" sz="1200" dirty="0" err="1">
                <a:latin typeface="LucidaGrande" charset="0"/>
              </a:rPr>
              <a:t>nmrChain</a:t>
            </a:r>
            <a:r>
              <a:rPr lang="en-US" sz="1200" dirty="0">
                <a:latin typeface="LucidaGrande" charset="0"/>
              </a:rPr>
              <a:t> </a:t>
            </a:r>
            <a:r>
              <a:rPr lang="en-US" sz="1200" dirty="0" smtClean="0">
                <a:latin typeface="LucidaGrande" charset="0"/>
              </a:rPr>
              <a:t>called </a:t>
            </a:r>
            <a:r>
              <a:rPr lang="en-US" sz="1200" dirty="0">
                <a:latin typeface="LucidaGrande" charset="0"/>
              </a:rPr>
              <a:t>#</a:t>
            </a:r>
            <a:r>
              <a:rPr lang="en-US" sz="1200" dirty="0" smtClean="0">
                <a:latin typeface="LucidaGrande" charset="0"/>
              </a:rPr>
              <a:t>4, which </a:t>
            </a:r>
            <a:r>
              <a:rPr lang="en-US" sz="1200" dirty="0">
                <a:latin typeface="LucidaGrande" charset="0"/>
              </a:rPr>
              <a:t>means that their names have changed to #4.@100. and #4.@55. </a:t>
            </a:r>
            <a:r>
              <a:rPr lang="en-US" sz="1200" dirty="0" smtClean="0">
                <a:latin typeface="LucidaGrande" charset="0"/>
              </a:rPr>
              <a:t>The </a:t>
            </a:r>
            <a:r>
              <a:rPr lang="en-US" sz="1200" dirty="0" err="1" smtClean="0">
                <a:latin typeface="LucidaGrande" charset="0"/>
              </a:rPr>
              <a:t>nmrChain</a:t>
            </a:r>
            <a:r>
              <a:rPr lang="en-US" sz="1200" dirty="0" smtClean="0">
                <a:latin typeface="LucidaGrande" charset="0"/>
              </a:rPr>
              <a:t> pulldown in the module is automatically set to #4.</a:t>
            </a:r>
          </a:p>
          <a:p>
            <a:r>
              <a:rPr lang="en-US" sz="1200" dirty="0">
                <a:latin typeface="LucidaGrande" charset="0"/>
              </a:rPr>
              <a:t>When strips are dragged and dropped through this procedure, AnalysisAssign will subsequently look for i-1 matches for @55. The algorithm thinks that @72 is a good match for @55-1 and on inspection it is a match, so </a:t>
            </a:r>
            <a:r>
              <a:rPr lang="en-US" sz="1200" dirty="0" smtClean="0">
                <a:latin typeface="LucidaGrande" charset="0"/>
              </a:rPr>
              <a:t>selecting and dragging @72 </a:t>
            </a:r>
            <a:r>
              <a:rPr lang="en-US" sz="1200" dirty="0">
                <a:latin typeface="LucidaGrande" charset="0"/>
              </a:rPr>
              <a:t>onto </a:t>
            </a:r>
            <a:r>
              <a:rPr lang="en-US" sz="1200" dirty="0" smtClean="0">
                <a:latin typeface="LucidaGrande" charset="0"/>
              </a:rPr>
              <a:t>the &lt;&lt;&lt; of </a:t>
            </a:r>
            <a:r>
              <a:rPr lang="en-US" sz="1200" dirty="0" err="1" smtClean="0">
                <a:latin typeface="LucidaGrande" charset="0"/>
              </a:rPr>
              <a:t>HnCANh</a:t>
            </a:r>
            <a:r>
              <a:rPr lang="en-US" sz="1200" dirty="0" smtClean="0">
                <a:latin typeface="LucidaGrande" charset="0"/>
              </a:rPr>
              <a:t> </a:t>
            </a:r>
            <a:r>
              <a:rPr lang="en-US" sz="1200" dirty="0">
                <a:latin typeface="LucidaGrande" charset="0"/>
              </a:rPr>
              <a:t>will </a:t>
            </a:r>
            <a:r>
              <a:rPr lang="en-US" sz="1200" dirty="0" smtClean="0">
                <a:latin typeface="LucidaGrande" charset="0"/>
              </a:rPr>
              <a:t>carry the </a:t>
            </a:r>
            <a:r>
              <a:rPr lang="en-US" sz="1200" dirty="0">
                <a:latin typeface="LucidaGrande" charset="0"/>
              </a:rPr>
              <a:t>assignment </a:t>
            </a:r>
            <a:r>
              <a:rPr lang="en-US" sz="1200" dirty="0" smtClean="0">
                <a:latin typeface="LucidaGrande" charset="0"/>
              </a:rPr>
              <a:t>on.</a:t>
            </a:r>
            <a:endParaRPr lang="en-US" sz="1200" dirty="0">
              <a:latin typeface="LucidaGrande" charset="0"/>
            </a:endParaRPr>
          </a:p>
          <a:p>
            <a:endParaRPr lang="en-US" sz="1200" dirty="0" smtClean="0">
              <a:latin typeface="LucidaGrande" charset="0"/>
            </a:endParaRPr>
          </a:p>
          <a:p>
            <a:endParaRPr lang="en-US" sz="1200" dirty="0"/>
          </a:p>
        </p:txBody>
      </p:sp>
      <p:sp>
        <p:nvSpPr>
          <p:cNvPr id="36" name="Rectangle 35"/>
          <p:cNvSpPr/>
          <p:nvPr/>
        </p:nvSpPr>
        <p:spPr>
          <a:xfrm>
            <a:off x="5940761" y="554276"/>
            <a:ext cx="917239" cy="276999"/>
          </a:xfrm>
          <a:prstGeom prst="rect">
            <a:avLst/>
          </a:prstGeom>
        </p:spPr>
        <p:txBody>
          <a:bodyPr wrap="none">
            <a:spAutoFit/>
          </a:bodyPr>
          <a:lstStyle/>
          <a:p>
            <a:r>
              <a:rPr lang="en-US" sz="1200" smtClean="0">
                <a:latin typeface="Lucida Grande" charset="0"/>
                <a:ea typeface="Lucida Grande" charset="0"/>
                <a:cs typeface="Lucida Grande" charset="0"/>
              </a:rPr>
              <a:t>Sec5Part2</a:t>
            </a:r>
            <a:endParaRPr lang="en-GB" sz="1200" dirty="0"/>
          </a:p>
        </p:txBody>
      </p:sp>
      <p:sp>
        <p:nvSpPr>
          <p:cNvPr id="12" name="Slide Number Placeholder 11"/>
          <p:cNvSpPr>
            <a:spLocks noGrp="1"/>
          </p:cNvSpPr>
          <p:nvPr>
            <p:ph type="sldNum" sz="quarter" idx="12"/>
          </p:nvPr>
        </p:nvSpPr>
        <p:spPr/>
        <p:txBody>
          <a:bodyPr/>
          <a:lstStyle/>
          <a:p>
            <a:fld id="{EAB789F6-3BD3-1645-B8E5-7AE28DC0F5BB}" type="slidenum">
              <a:rPr lang="en-US" smtClean="0"/>
              <a:t>16</a:t>
            </a:fld>
            <a:endParaRPr lang="en-US"/>
          </a:p>
        </p:txBody>
      </p:sp>
      <p:sp>
        <p:nvSpPr>
          <p:cNvPr id="10" name="Bent Arrow 9"/>
          <p:cNvSpPr/>
          <p:nvPr/>
        </p:nvSpPr>
        <p:spPr>
          <a:xfrm rot="11701027">
            <a:off x="661719" y="3039197"/>
            <a:ext cx="3572505" cy="1025944"/>
          </a:xfrm>
          <a:prstGeom prst="bentArrow">
            <a:avLst>
              <a:gd name="adj1" fmla="val 3113"/>
              <a:gd name="adj2" fmla="val 10173"/>
              <a:gd name="adj3" fmla="val 22217"/>
              <a:gd name="adj4" fmla="val 91384"/>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4175418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715476" y="3587124"/>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5</a:t>
            </a:r>
            <a:endParaRPr lang="en-US" sz="1801" dirty="0"/>
          </a:p>
        </p:txBody>
      </p:sp>
      <p:sp>
        <p:nvSpPr>
          <p:cNvPr id="33" name="Rectangle 32"/>
          <p:cNvSpPr/>
          <p:nvPr/>
        </p:nvSpPr>
        <p:spPr>
          <a:xfrm>
            <a:off x="1023219" y="125384"/>
            <a:ext cx="5388014" cy="738792"/>
          </a:xfrm>
          <a:prstGeom prst="rect">
            <a:avLst/>
          </a:prstGeom>
        </p:spPr>
        <p:txBody>
          <a:bodyPr wrap="none">
            <a:spAutoFit/>
          </a:bodyPr>
          <a:lstStyle/>
          <a:p>
            <a:pPr algn="ctr"/>
            <a:r>
              <a:rPr lang="en-GB" sz="2400" dirty="0" smtClean="0">
                <a:latin typeface="Lucida Grande" charset="0"/>
                <a:ea typeface="ＭＳ 明朝" charset="-128"/>
              </a:rPr>
              <a:t>Sequential </a:t>
            </a:r>
            <a:r>
              <a:rPr lang="en-GB" sz="2400" dirty="0">
                <a:latin typeface="Lucida Grande" charset="0"/>
                <a:ea typeface="ＭＳ 明朝" charset="-128"/>
              </a:rPr>
              <a:t>backbone assignment </a:t>
            </a:r>
          </a:p>
          <a:p>
            <a:pPr algn="ctr"/>
            <a:endParaRPr lang="en-US" sz="1801" dirty="0"/>
          </a:p>
        </p:txBody>
      </p:sp>
      <p:sp>
        <p:nvSpPr>
          <p:cNvPr id="28" name="Down Arrow 27"/>
          <p:cNvSpPr/>
          <p:nvPr/>
        </p:nvSpPr>
        <p:spPr>
          <a:xfrm rot="4990052" flipH="1">
            <a:off x="3295800" y="1636618"/>
            <a:ext cx="233702" cy="427478"/>
          </a:xfrm>
          <a:prstGeom prst="downArrow">
            <a:avLst>
              <a:gd name="adj1" fmla="val 37845"/>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9" name="Rectangle 28"/>
          <p:cNvSpPr/>
          <p:nvPr/>
        </p:nvSpPr>
        <p:spPr>
          <a:xfrm>
            <a:off x="15378" y="5617118"/>
            <a:ext cx="955964" cy="461665"/>
          </a:xfrm>
          <a:prstGeom prst="rect">
            <a:avLst/>
          </a:prstGeom>
        </p:spPr>
        <p:txBody>
          <a:bodyPr wrap="square">
            <a:spAutoFit/>
          </a:bodyPr>
          <a:lstStyle/>
          <a:p>
            <a:pPr algn="ctr"/>
            <a:r>
              <a:rPr lang="en-GB" sz="2400" dirty="0" smtClean="0">
                <a:latin typeface="Lucida Grande" charset="0"/>
                <a:ea typeface="ＭＳ 明朝" charset="-128"/>
              </a:rPr>
              <a:t>5</a:t>
            </a:r>
            <a:r>
              <a:rPr lang="en-GB" sz="1401" dirty="0">
                <a:latin typeface="Lucida Grande" charset="0"/>
                <a:ea typeface="ＭＳ 明朝" charset="-128"/>
              </a:rPr>
              <a:t>F</a:t>
            </a:r>
            <a:endParaRPr lang="en-US" sz="1801" dirty="0"/>
          </a:p>
        </p:txBody>
      </p:sp>
      <p:sp>
        <p:nvSpPr>
          <p:cNvPr id="31" name="Rectangle 30"/>
          <p:cNvSpPr/>
          <p:nvPr/>
        </p:nvSpPr>
        <p:spPr>
          <a:xfrm>
            <a:off x="702967" y="5665817"/>
            <a:ext cx="6003500" cy="3908762"/>
          </a:xfrm>
          <a:prstGeom prst="rect">
            <a:avLst/>
          </a:prstGeom>
        </p:spPr>
        <p:txBody>
          <a:bodyPr wrap="square">
            <a:spAutoFit/>
          </a:bodyPr>
          <a:lstStyle/>
          <a:p>
            <a:r>
              <a:rPr lang="en-GB" sz="1200" b="1" dirty="0" smtClean="0">
                <a:latin typeface="Lucida Grande" charset="0"/>
                <a:ea typeface="Lucida Grande" charset="0"/>
                <a:cs typeface="Lucida Grande" charset="0"/>
              </a:rPr>
              <a:t>Link </a:t>
            </a:r>
            <a:r>
              <a:rPr lang="en-GB" sz="1200" b="1" dirty="0" err="1" smtClean="0">
                <a:latin typeface="Lucida Grande" charset="0"/>
                <a:ea typeface="Lucida Grande" charset="0"/>
                <a:cs typeface="Lucida Grande" charset="0"/>
              </a:rPr>
              <a:t>NmrChain</a:t>
            </a:r>
            <a:r>
              <a:rPr lang="en-GB" sz="1200" b="1" dirty="0" smtClean="0">
                <a:latin typeface="Lucida Grande" charset="0"/>
                <a:ea typeface="Lucida Grande" charset="0"/>
                <a:cs typeface="Lucida Grande" charset="0"/>
              </a:rPr>
              <a:t> to Chain</a:t>
            </a:r>
          </a:p>
          <a:p>
            <a:endParaRPr lang="en-GB" sz="1200" b="1" dirty="0">
              <a:latin typeface="Lucida Grande" charset="0"/>
              <a:ea typeface="Lucida Grande" charset="0"/>
              <a:cs typeface="Lucida Grande" charset="0"/>
            </a:endParaRPr>
          </a:p>
          <a:p>
            <a:r>
              <a:rPr lang="en-GB" sz="1200" dirty="0">
                <a:latin typeface="Lucida Grande" charset="0"/>
                <a:ea typeface="Lucida Grande" charset="0"/>
                <a:cs typeface="Lucida Grande" charset="0"/>
              </a:rPr>
              <a:t>If you continue assigning in the i-1 direction, you should end up with a stretch consisting of: </a:t>
            </a:r>
          </a:p>
          <a:p>
            <a:endParaRPr lang="en-GB" sz="1200" dirty="0" smtClean="0">
              <a:latin typeface="Lucida Grande" charset="0"/>
              <a:ea typeface="Lucida Grande" charset="0"/>
              <a:cs typeface="Lucida Grande" charset="0"/>
            </a:endParaRPr>
          </a:p>
          <a:p>
            <a:r>
              <a:rPr lang="en-GB" sz="1200" dirty="0" smtClean="0">
                <a:latin typeface="Lucida Grande" charset="0"/>
                <a:ea typeface="Lucida Grande" charset="0"/>
                <a:cs typeface="Lucida Grande" charset="0"/>
              </a:rPr>
              <a:t>@</a:t>
            </a:r>
            <a:r>
              <a:rPr lang="en-GB" sz="1200" dirty="0">
                <a:latin typeface="Lucida Grande" charset="0"/>
                <a:ea typeface="Lucida Grande" charset="0"/>
                <a:cs typeface="Lucida Grande" charset="0"/>
              </a:rPr>
              <a:t>58 @15 @31 @64 @103 @25 @23 @6 @19 @72 @55 @100 </a:t>
            </a:r>
            <a:endParaRPr lang="en-GB" sz="1200" dirty="0" smtClean="0">
              <a:latin typeface="Lucida Grande" charset="0"/>
              <a:ea typeface="Lucida Grande" charset="0"/>
              <a:cs typeface="Lucida Grande" charset="0"/>
            </a:endParaRPr>
          </a:p>
          <a:p>
            <a:endParaRPr lang="en-GB" sz="1200" dirty="0" smtClean="0">
              <a:latin typeface="Lucida Grande" charset="0"/>
              <a:ea typeface="Lucida Grande" charset="0"/>
              <a:cs typeface="Lucida Grande" charset="0"/>
            </a:endParaRPr>
          </a:p>
          <a:p>
            <a:r>
              <a:rPr lang="en-GB" sz="1200" dirty="0" smtClean="0">
                <a:latin typeface="Lucida Grande" charset="0"/>
                <a:ea typeface="Lucida Grande" charset="0"/>
                <a:cs typeface="Lucida Grande" charset="0"/>
              </a:rPr>
              <a:t>and </a:t>
            </a:r>
            <a:r>
              <a:rPr lang="en-GB" sz="1200" dirty="0">
                <a:latin typeface="Lucida Grande" charset="0"/>
                <a:ea typeface="Lucida Grande" charset="0"/>
                <a:cs typeface="Lucida Grande" charset="0"/>
              </a:rPr>
              <a:t>NCLLTAEWMSAS highlighted in the </a:t>
            </a:r>
            <a:r>
              <a:rPr lang="en-GB" sz="1200" dirty="0" smtClean="0">
                <a:latin typeface="Lucida Grande" charset="0"/>
                <a:ea typeface="Lucida Grande" charset="0"/>
                <a:cs typeface="Lucida Grande" charset="0"/>
              </a:rPr>
              <a:t>sequence. </a:t>
            </a:r>
          </a:p>
          <a:p>
            <a:endParaRPr lang="en-GB" sz="1200" dirty="0">
              <a:latin typeface="Lucida Grande" charset="0"/>
              <a:ea typeface="Lucida Grande" charset="0"/>
              <a:cs typeface="Lucida Grande" charset="0"/>
            </a:endParaRPr>
          </a:p>
          <a:p>
            <a:pPr marL="171450" indent="-171450" algn="just">
              <a:buFont typeface="Arial" charset="0"/>
              <a:buChar char="•"/>
            </a:pPr>
            <a:r>
              <a:rPr lang="en-GB" sz="1200" dirty="0" smtClean="0">
                <a:latin typeface="Lucida Grande" charset="0"/>
                <a:ea typeface="Lucida Grande" charset="0"/>
                <a:cs typeface="Lucida Grande" charset="0"/>
              </a:rPr>
              <a:t>Select </a:t>
            </a:r>
            <a:r>
              <a:rPr lang="en-GB" sz="1200" dirty="0">
                <a:latin typeface="Lucida Grande" charset="0"/>
                <a:ea typeface="Lucida Grande" charset="0"/>
                <a:cs typeface="Lucida Grande" charset="0"/>
              </a:rPr>
              <a:t>the label </a:t>
            </a:r>
            <a:r>
              <a:rPr lang="en-GB" sz="1200" dirty="0">
                <a:latin typeface="Lucida Grande" charset="0"/>
                <a:ea typeface="Lucida Grande" charset="0"/>
                <a:cs typeface="Lucida Grande" charset="0"/>
                <a:hlinkClick r:id="rId3"/>
              </a:rPr>
              <a:t>#4.@</a:t>
            </a:r>
            <a:r>
              <a:rPr lang="en-GB" sz="1200" dirty="0" smtClean="0">
                <a:latin typeface="Lucida Grande" charset="0"/>
                <a:ea typeface="Lucida Grande" charset="0"/>
                <a:cs typeface="Lucida Grande" charset="0"/>
                <a:hlinkClick r:id="rId3"/>
              </a:rPr>
              <a:t>58</a:t>
            </a:r>
            <a:r>
              <a:rPr lang="en-GB" sz="1200" dirty="0" smtClean="0">
                <a:latin typeface="Lucida Grande" charset="0"/>
                <a:ea typeface="Lucida Grande" charset="0"/>
                <a:cs typeface="Lucida Grande" charset="0"/>
              </a:rPr>
              <a:t> from the Sequence Graph </a:t>
            </a:r>
            <a:r>
              <a:rPr lang="en-GB" sz="1200" dirty="0">
                <a:latin typeface="Lucida Grande" charset="0"/>
                <a:ea typeface="Lucida Grande" charset="0"/>
                <a:cs typeface="Lucida Grande" charset="0"/>
              </a:rPr>
              <a:t>and drop </a:t>
            </a:r>
            <a:r>
              <a:rPr lang="en-GB" sz="1200" dirty="0" smtClean="0">
                <a:latin typeface="Lucida Grande" charset="0"/>
                <a:ea typeface="Lucida Grande" charset="0"/>
                <a:cs typeface="Lucida Grande" charset="0"/>
              </a:rPr>
              <a:t>it to </a:t>
            </a:r>
            <a:r>
              <a:rPr lang="en-GB" sz="1200" dirty="0">
                <a:latin typeface="Lucida Grande" charset="0"/>
                <a:ea typeface="Lucida Grande" charset="0"/>
                <a:cs typeface="Lucida Grande" charset="0"/>
              </a:rPr>
              <a:t>the </a:t>
            </a:r>
            <a:r>
              <a:rPr lang="en-GB" sz="1200" dirty="0" smtClean="0">
                <a:latin typeface="Lucida Grande" charset="0"/>
                <a:ea typeface="Lucida Grande" charset="0"/>
                <a:cs typeface="Lucida Grande" charset="0"/>
              </a:rPr>
              <a:t>left foremost residue </a:t>
            </a:r>
            <a:r>
              <a:rPr lang="en-GB" sz="1200" dirty="0">
                <a:latin typeface="Lucida Grande" charset="0"/>
                <a:ea typeface="Lucida Grande" charset="0"/>
                <a:cs typeface="Lucida Grande" charset="0"/>
              </a:rPr>
              <a:t>in the </a:t>
            </a:r>
            <a:r>
              <a:rPr lang="en-GB" sz="1200" dirty="0" smtClean="0">
                <a:latin typeface="Lucida Grande" charset="0"/>
                <a:ea typeface="Lucida Grande" charset="0"/>
                <a:cs typeface="Lucida Grande" charset="0"/>
              </a:rPr>
              <a:t>highlighted sequence above it</a:t>
            </a:r>
          </a:p>
          <a:p>
            <a:pPr marL="171450" indent="-171450" algn="just">
              <a:buFont typeface="Arial" charset="0"/>
              <a:buChar char="•"/>
            </a:pPr>
            <a:endParaRPr lang="en-GB" sz="1200" dirty="0" smtClean="0">
              <a:latin typeface="Lucida Grande" charset="0"/>
              <a:ea typeface="Lucida Grande" charset="0"/>
              <a:cs typeface="Lucida Grande" charset="0"/>
            </a:endParaRPr>
          </a:p>
          <a:p>
            <a:pPr marL="171450" indent="-171450" algn="just">
              <a:buFont typeface="Arial" charset="0"/>
              <a:buChar char="•"/>
            </a:pPr>
            <a:r>
              <a:rPr lang="en-GB" sz="1200" dirty="0" smtClean="0">
                <a:latin typeface="Lucida Grande" charset="0"/>
                <a:ea typeface="Lucida Grande" charset="0"/>
                <a:cs typeface="Lucida Grande" charset="0"/>
              </a:rPr>
              <a:t>Click Yes in the confirmation popup </a:t>
            </a:r>
            <a:endParaRPr lang="en-GB" sz="1200" dirty="0">
              <a:latin typeface="Lucida Grande" charset="0"/>
              <a:ea typeface="Lucida Grande" charset="0"/>
              <a:cs typeface="Lucida Grande" charset="0"/>
            </a:endParaRPr>
          </a:p>
          <a:p>
            <a:pPr marL="171450" indent="-171450">
              <a:buFont typeface="Arial" charset="0"/>
              <a:buChar char="•"/>
            </a:pPr>
            <a:endParaRPr lang="en-GB" sz="1200" dirty="0">
              <a:latin typeface="Lucida Grande" charset="0"/>
              <a:ea typeface="Lucida Grande" charset="0"/>
              <a:cs typeface="Lucida Grande" charset="0"/>
            </a:endParaRPr>
          </a:p>
          <a:p>
            <a:endParaRPr lang="en-GB" sz="1200" dirty="0" smtClean="0">
              <a:latin typeface="Lucida Grande" charset="0"/>
              <a:ea typeface="Lucida Grande" charset="0"/>
              <a:cs typeface="Lucida Grande" charset="0"/>
            </a:endParaRPr>
          </a:p>
          <a:p>
            <a:r>
              <a:rPr lang="en-GB" sz="1200" dirty="0">
                <a:latin typeface="Lucida Grande" charset="0"/>
                <a:ea typeface="Lucida Grande" charset="0"/>
                <a:cs typeface="Lucida Grande" charset="0"/>
              </a:rPr>
              <a:t>You may notice a new </a:t>
            </a:r>
            <a:r>
              <a:rPr lang="en-GB" sz="1200" dirty="0" err="1">
                <a:latin typeface="Lucida Grande" charset="0"/>
                <a:ea typeface="Lucida Grande" charset="0"/>
                <a:cs typeface="Lucida Grande" charset="0"/>
              </a:rPr>
              <a:t>NmrChain</a:t>
            </a:r>
            <a:r>
              <a:rPr lang="en-GB" sz="1200" dirty="0">
                <a:latin typeface="Lucida Grande" charset="0"/>
                <a:ea typeface="Lucida Grande" charset="0"/>
                <a:cs typeface="Lucida Grande" charset="0"/>
              </a:rPr>
              <a:t> “A”  has been automatically created and is linked to the chain “A” for the above </a:t>
            </a:r>
            <a:r>
              <a:rPr lang="en-GB" sz="1200" dirty="0" err="1">
                <a:latin typeface="Lucida Grande" charset="0"/>
                <a:ea typeface="Lucida Grande" charset="0"/>
                <a:cs typeface="Lucida Grande" charset="0"/>
              </a:rPr>
              <a:t>nmrResidues</a:t>
            </a:r>
            <a:r>
              <a:rPr lang="en-GB" sz="1200" dirty="0">
                <a:latin typeface="Lucida Grande" charset="0"/>
                <a:ea typeface="Lucida Grande" charset="0"/>
                <a:cs typeface="Lucida Grande" charset="0"/>
              </a:rPr>
              <a:t>-Residues.</a:t>
            </a:r>
          </a:p>
          <a:p>
            <a:endParaRPr lang="en-GB" sz="1200" dirty="0" smtClean="0">
              <a:latin typeface="Lucida Grande" charset="0"/>
              <a:ea typeface="Lucida Grande" charset="0"/>
              <a:cs typeface="Lucida Grande" charset="0"/>
            </a:endParaRPr>
          </a:p>
          <a:p>
            <a:r>
              <a:rPr lang="en-GB" sz="1200" dirty="0" smtClean="0">
                <a:latin typeface="Lucida Grande" charset="0"/>
                <a:ea typeface="Lucida Grande" charset="0"/>
                <a:cs typeface="Lucida Grande" charset="0"/>
              </a:rPr>
              <a:t>Now the relevant </a:t>
            </a:r>
            <a:r>
              <a:rPr lang="en-GB" sz="1200" dirty="0" err="1" smtClean="0">
                <a:latin typeface="Lucida Grande" charset="0"/>
                <a:ea typeface="Lucida Grande" charset="0"/>
                <a:cs typeface="Lucida Grande" charset="0"/>
              </a:rPr>
              <a:t>hsqc</a:t>
            </a:r>
            <a:r>
              <a:rPr lang="en-GB" sz="1200" dirty="0" smtClean="0">
                <a:latin typeface="Lucida Grande" charset="0"/>
                <a:ea typeface="Lucida Grande" charset="0"/>
                <a:cs typeface="Lucida Grande" charset="0"/>
              </a:rPr>
              <a:t> peaks for the selected </a:t>
            </a:r>
            <a:r>
              <a:rPr lang="en-GB" sz="1200" dirty="0">
                <a:latin typeface="Lucida Grande" charset="0"/>
                <a:ea typeface="Lucida Grande" charset="0"/>
                <a:cs typeface="Lucida Grande" charset="0"/>
              </a:rPr>
              <a:t>stretch are fully </a:t>
            </a:r>
            <a:r>
              <a:rPr lang="en-GB" sz="1200" dirty="0" smtClean="0">
                <a:latin typeface="Lucida Grande" charset="0"/>
                <a:ea typeface="Lucida Grande" charset="0"/>
                <a:cs typeface="Lucida Grande" charset="0"/>
              </a:rPr>
              <a:t>assigned. You can inspect this on the </a:t>
            </a:r>
            <a:r>
              <a:rPr lang="en-GB" sz="1200" dirty="0" err="1" smtClean="0">
                <a:latin typeface="Lucida Grande" charset="0"/>
                <a:ea typeface="Lucida Grande" charset="0"/>
                <a:cs typeface="Lucida Grande" charset="0"/>
              </a:rPr>
              <a:t>hsqc</a:t>
            </a:r>
            <a:r>
              <a:rPr lang="en-GB" sz="1200" dirty="0" smtClean="0">
                <a:latin typeface="Lucida Grande" charset="0"/>
                <a:ea typeface="Lucida Grande" charset="0"/>
                <a:cs typeface="Lucida Grande" charset="0"/>
              </a:rPr>
              <a:t> spectrum display. </a:t>
            </a:r>
          </a:p>
          <a:p>
            <a:endParaRPr lang="en-GB" sz="1200" b="1" baseline="30000" dirty="0" smtClean="0">
              <a:latin typeface="Lucida Grande" charset="0"/>
              <a:ea typeface="Lucida Grande" charset="0"/>
              <a:cs typeface="Lucida Grande" charset="0"/>
            </a:endParaRPr>
          </a:p>
        </p:txBody>
      </p:sp>
      <p:sp>
        <p:nvSpPr>
          <p:cNvPr id="34" name="Rectangle 33"/>
          <p:cNvSpPr/>
          <p:nvPr/>
        </p:nvSpPr>
        <p:spPr>
          <a:xfrm>
            <a:off x="-5890" y="831275"/>
            <a:ext cx="6861600" cy="46589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296" y="1105381"/>
            <a:ext cx="6383171" cy="2596644"/>
          </a:xfrm>
          <a:prstGeom prst="rect">
            <a:avLst/>
          </a:prstGeom>
        </p:spPr>
      </p:pic>
      <p:sp>
        <p:nvSpPr>
          <p:cNvPr id="22" name="Bent Arrow 21"/>
          <p:cNvSpPr/>
          <p:nvPr/>
        </p:nvSpPr>
        <p:spPr>
          <a:xfrm rot="17127240">
            <a:off x="184051" y="1925567"/>
            <a:ext cx="1012660" cy="271130"/>
          </a:xfrm>
          <a:prstGeom prst="bentArrow">
            <a:avLst>
              <a:gd name="adj1" fmla="val 20346"/>
              <a:gd name="adj2" fmla="val 20181"/>
              <a:gd name="adj3" fmla="val 32394"/>
              <a:gd name="adj4" fmla="val 91384"/>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7" name="TextBox 26"/>
          <p:cNvSpPr txBox="1"/>
          <p:nvPr/>
        </p:nvSpPr>
        <p:spPr>
          <a:xfrm>
            <a:off x="938833" y="1608729"/>
            <a:ext cx="1522207" cy="369460"/>
          </a:xfrm>
          <a:prstGeom prst="rect">
            <a:avLst/>
          </a:prstGeom>
          <a:solidFill>
            <a:schemeClr val="bg1"/>
          </a:solidFill>
          <a:ln>
            <a:solidFill>
              <a:srgbClr val="03B9FF"/>
            </a:solidFill>
          </a:ln>
        </p:spPr>
        <p:txBody>
          <a:bodyPr wrap="square" rtlCol="0">
            <a:spAutoFit/>
          </a:bodyPr>
          <a:lstStyle/>
          <a:p>
            <a:pPr algn="ctr"/>
            <a:r>
              <a:rPr lang="en-US" sz="1801" b="1" dirty="0" smtClean="0"/>
              <a:t>Drop on N</a:t>
            </a:r>
            <a:endParaRPr lang="en-US" sz="1801" b="1" dirty="0"/>
          </a:p>
        </p:txBody>
      </p:sp>
      <p:sp>
        <p:nvSpPr>
          <p:cNvPr id="26" name="Rectangle 25"/>
          <p:cNvSpPr/>
          <p:nvPr/>
        </p:nvSpPr>
        <p:spPr>
          <a:xfrm flipV="1">
            <a:off x="687764" y="2483269"/>
            <a:ext cx="533187" cy="229315"/>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5334" y="9565490"/>
            <a:ext cx="2382388" cy="2138256"/>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98740" y="4169638"/>
            <a:ext cx="3175576" cy="1050964"/>
          </a:xfrm>
          <a:prstGeom prst="rect">
            <a:avLst/>
          </a:prstGeom>
        </p:spPr>
      </p:pic>
      <p:sp>
        <p:nvSpPr>
          <p:cNvPr id="36" name="Rectangle 35"/>
          <p:cNvSpPr/>
          <p:nvPr/>
        </p:nvSpPr>
        <p:spPr>
          <a:xfrm>
            <a:off x="5940761" y="554276"/>
            <a:ext cx="917239" cy="276999"/>
          </a:xfrm>
          <a:prstGeom prst="rect">
            <a:avLst/>
          </a:prstGeom>
        </p:spPr>
        <p:txBody>
          <a:bodyPr wrap="none">
            <a:spAutoFit/>
          </a:bodyPr>
          <a:lstStyle/>
          <a:p>
            <a:r>
              <a:rPr lang="en-US" sz="1200" smtClean="0">
                <a:latin typeface="Lucida Grande" charset="0"/>
                <a:ea typeface="Lucida Grande" charset="0"/>
                <a:cs typeface="Lucida Grande" charset="0"/>
              </a:rPr>
              <a:t>Sec5Part2</a:t>
            </a:r>
            <a:endParaRPr lang="en-GB" sz="1200" dirty="0"/>
          </a:p>
        </p:txBody>
      </p:sp>
      <p:sp>
        <p:nvSpPr>
          <p:cNvPr id="12" name="Slide Number Placeholder 11"/>
          <p:cNvSpPr>
            <a:spLocks noGrp="1"/>
          </p:cNvSpPr>
          <p:nvPr>
            <p:ph type="sldNum" sz="quarter" idx="12"/>
          </p:nvPr>
        </p:nvSpPr>
        <p:spPr/>
        <p:txBody>
          <a:bodyPr/>
          <a:lstStyle/>
          <a:p>
            <a:fld id="{EAB789F6-3BD3-1645-B8E5-7AE28DC0F5BB}" type="slidenum">
              <a:rPr lang="en-US" smtClean="0"/>
              <a:t>17</a:t>
            </a:fld>
            <a:endParaRPr lang="en-US"/>
          </a:p>
        </p:txBody>
      </p:sp>
    </p:spTree>
    <p:extLst>
      <p:ext uri="{BB962C8B-B14F-4D97-AF65-F5344CB8AC3E}">
        <p14:creationId xmlns:p14="http://schemas.microsoft.com/office/powerpoint/2010/main" val="5286698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715476" y="3587124"/>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5</a:t>
            </a:r>
            <a:endParaRPr lang="en-US" sz="1801" dirty="0"/>
          </a:p>
        </p:txBody>
      </p:sp>
      <p:sp>
        <p:nvSpPr>
          <p:cNvPr id="33" name="Rectangle 32"/>
          <p:cNvSpPr/>
          <p:nvPr/>
        </p:nvSpPr>
        <p:spPr>
          <a:xfrm>
            <a:off x="1023219" y="125384"/>
            <a:ext cx="5388014" cy="738792"/>
          </a:xfrm>
          <a:prstGeom prst="rect">
            <a:avLst/>
          </a:prstGeom>
        </p:spPr>
        <p:txBody>
          <a:bodyPr wrap="none">
            <a:spAutoFit/>
          </a:bodyPr>
          <a:lstStyle/>
          <a:p>
            <a:pPr algn="ctr"/>
            <a:r>
              <a:rPr lang="en-GB" sz="2400" dirty="0" smtClean="0">
                <a:latin typeface="Lucida Grande" charset="0"/>
                <a:ea typeface="ＭＳ 明朝" charset="-128"/>
              </a:rPr>
              <a:t>Sequential </a:t>
            </a:r>
            <a:r>
              <a:rPr lang="en-GB" sz="2400" dirty="0">
                <a:latin typeface="Lucida Grande" charset="0"/>
                <a:ea typeface="ＭＳ 明朝" charset="-128"/>
              </a:rPr>
              <a:t>backbone assignment </a:t>
            </a:r>
          </a:p>
          <a:p>
            <a:pPr algn="ctr"/>
            <a:endParaRPr lang="en-US" sz="1801" dirty="0"/>
          </a:p>
        </p:txBody>
      </p:sp>
      <p:sp>
        <p:nvSpPr>
          <p:cNvPr id="28" name="Down Arrow 27"/>
          <p:cNvSpPr/>
          <p:nvPr/>
        </p:nvSpPr>
        <p:spPr>
          <a:xfrm rot="4990052" flipH="1">
            <a:off x="3295800" y="1636618"/>
            <a:ext cx="233702" cy="427478"/>
          </a:xfrm>
          <a:prstGeom prst="downArrow">
            <a:avLst>
              <a:gd name="adj1" fmla="val 37845"/>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4" name="Rectangle 33"/>
          <p:cNvSpPr/>
          <p:nvPr/>
        </p:nvSpPr>
        <p:spPr>
          <a:xfrm>
            <a:off x="-8660" y="831275"/>
            <a:ext cx="6866660" cy="489697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3" name="Rectangle 22"/>
          <p:cNvSpPr/>
          <p:nvPr/>
        </p:nvSpPr>
        <p:spPr>
          <a:xfrm>
            <a:off x="-74784" y="5936497"/>
            <a:ext cx="955964" cy="461665"/>
          </a:xfrm>
          <a:prstGeom prst="rect">
            <a:avLst/>
          </a:prstGeom>
        </p:spPr>
        <p:txBody>
          <a:bodyPr wrap="square">
            <a:spAutoFit/>
          </a:bodyPr>
          <a:lstStyle/>
          <a:p>
            <a:pPr algn="ctr"/>
            <a:r>
              <a:rPr lang="en-GB" sz="2400" dirty="0" smtClean="0">
                <a:latin typeface="Lucida Grande" charset="0"/>
                <a:ea typeface="ＭＳ 明朝" charset="-128"/>
              </a:rPr>
              <a:t>5</a:t>
            </a:r>
            <a:r>
              <a:rPr lang="en-GB" sz="1401" dirty="0">
                <a:latin typeface="Lucida Grande" charset="0"/>
                <a:ea typeface="ＭＳ 明朝" charset="-128"/>
              </a:rPr>
              <a:t>G</a:t>
            </a:r>
            <a:endParaRPr lang="en-US" sz="1801" dirty="0"/>
          </a:p>
        </p:txBody>
      </p:sp>
      <p:sp>
        <p:nvSpPr>
          <p:cNvPr id="25" name="Rectangle 24"/>
          <p:cNvSpPr/>
          <p:nvPr/>
        </p:nvSpPr>
        <p:spPr>
          <a:xfrm>
            <a:off x="658015" y="5985196"/>
            <a:ext cx="5753218" cy="5632311"/>
          </a:xfrm>
          <a:prstGeom prst="rect">
            <a:avLst/>
          </a:prstGeom>
        </p:spPr>
        <p:txBody>
          <a:bodyPr wrap="square">
            <a:spAutoFit/>
          </a:bodyPr>
          <a:lstStyle/>
          <a:p>
            <a:pPr algn="just"/>
            <a:r>
              <a:rPr lang="en-GB" sz="1200" b="1" dirty="0" smtClean="0">
                <a:latin typeface="Lucida Grande" charset="0"/>
                <a:ea typeface="Lucida Grande" charset="0"/>
                <a:cs typeface="Lucida Grande" charset="0"/>
              </a:rPr>
              <a:t>Assign </a:t>
            </a:r>
            <a:r>
              <a:rPr lang="en-GB" sz="1200" b="1" dirty="0">
                <a:latin typeface="Lucida Grande" charset="0"/>
                <a:ea typeface="Lucida Grande" charset="0"/>
                <a:cs typeface="Lucida Grande" charset="0"/>
              </a:rPr>
              <a:t>in the </a:t>
            </a:r>
            <a:r>
              <a:rPr lang="en-GB" sz="1200" b="1" dirty="0" smtClean="0">
                <a:latin typeface="Lucida Grande" charset="0"/>
                <a:ea typeface="Lucida Grande" charset="0"/>
                <a:cs typeface="Lucida Grande" charset="0"/>
              </a:rPr>
              <a:t>i+1 </a:t>
            </a:r>
            <a:r>
              <a:rPr lang="en-GB" sz="1200" b="1" dirty="0">
                <a:latin typeface="Lucida Grande" charset="0"/>
                <a:ea typeface="Lucida Grande" charset="0"/>
                <a:cs typeface="Lucida Grande" charset="0"/>
              </a:rPr>
              <a:t>direction </a:t>
            </a:r>
            <a:endParaRPr lang="en-GB" sz="1200" b="1" dirty="0" smtClean="0">
              <a:latin typeface="Lucida Grande" charset="0"/>
              <a:ea typeface="Lucida Grande" charset="0"/>
              <a:cs typeface="Lucida Grande" charset="0"/>
            </a:endParaRPr>
          </a:p>
          <a:p>
            <a:pPr algn="just"/>
            <a:endParaRPr lang="en-GB" sz="1200" b="1" dirty="0">
              <a:latin typeface="Lucida Grande" charset="0"/>
              <a:ea typeface="Lucida Grande" charset="0"/>
              <a:cs typeface="Lucida Grande" charset="0"/>
            </a:endParaRPr>
          </a:p>
          <a:p>
            <a:pPr algn="just"/>
            <a:r>
              <a:rPr lang="en-GB" sz="1200" dirty="0" smtClean="0">
                <a:latin typeface="Lucida Grande" charset="0"/>
                <a:ea typeface="Lucida Grande" charset="0"/>
                <a:cs typeface="Lucida Grande" charset="0"/>
              </a:rPr>
              <a:t>The Sequential </a:t>
            </a:r>
            <a:r>
              <a:rPr lang="en-GB" sz="1200" dirty="0">
                <a:latin typeface="Lucida Grande" charset="0"/>
                <a:ea typeface="Lucida Grande" charset="0"/>
                <a:cs typeface="Lucida Grande" charset="0"/>
              </a:rPr>
              <a:t>backbone assignment in the i+1 direction is fully analogous to the ‘i-1’ </a:t>
            </a:r>
            <a:r>
              <a:rPr lang="en-GB" sz="1200" dirty="0" smtClean="0">
                <a:latin typeface="Lucida Grande" charset="0"/>
                <a:ea typeface="Lucida Grande" charset="0"/>
                <a:cs typeface="Lucida Grande" charset="0"/>
              </a:rPr>
              <a:t>direction</a:t>
            </a:r>
            <a:r>
              <a:rPr lang="en-GB" sz="1200" dirty="0">
                <a:latin typeface="Lucida Grande" charset="0"/>
                <a:ea typeface="Lucida Grande" charset="0"/>
                <a:cs typeface="Lucida Grande" charset="0"/>
              </a:rPr>
              <a:t> </a:t>
            </a:r>
            <a:r>
              <a:rPr lang="en-GB" sz="1200" dirty="0" smtClean="0">
                <a:latin typeface="Lucida Grande" charset="0"/>
                <a:ea typeface="Lucida Grande" charset="0"/>
                <a:cs typeface="Lucida Grande" charset="0"/>
              </a:rPr>
              <a:t>except you will need to drop the strip label on the &gt;&gt;&gt; icon.</a:t>
            </a:r>
          </a:p>
          <a:p>
            <a:pPr marL="171450" indent="-171450">
              <a:lnSpc>
                <a:spcPct val="150000"/>
              </a:lnSpc>
              <a:buFont typeface="Arial" charset="0"/>
              <a:buChar char="•"/>
            </a:pPr>
            <a:r>
              <a:rPr lang="en-GB" sz="1200" dirty="0" smtClean="0">
                <a:latin typeface="Lucida Grande" charset="0"/>
                <a:ea typeface="Lucida Grande" charset="0"/>
                <a:cs typeface="Lucida Grande" charset="0"/>
              </a:rPr>
              <a:t>Go to the Backbone </a:t>
            </a:r>
            <a:r>
              <a:rPr lang="en-GB" sz="1200" dirty="0">
                <a:latin typeface="Lucida Grande" charset="0"/>
                <a:ea typeface="Lucida Grande" charset="0"/>
                <a:cs typeface="Lucida Grande" charset="0"/>
              </a:rPr>
              <a:t>Assignment module </a:t>
            </a:r>
            <a:r>
              <a:rPr lang="en-GB" sz="1200" dirty="0" smtClean="0">
                <a:latin typeface="Lucida Grande" charset="0"/>
                <a:ea typeface="Lucida Grande" charset="0"/>
                <a:cs typeface="Lucida Grande" charset="0"/>
              </a:rPr>
              <a:t>table</a:t>
            </a:r>
          </a:p>
          <a:p>
            <a:pPr marL="171450" indent="-171450">
              <a:lnSpc>
                <a:spcPct val="150000"/>
              </a:lnSpc>
              <a:buFont typeface="Arial" charset="0"/>
              <a:buChar char="•"/>
            </a:pPr>
            <a:r>
              <a:rPr lang="en-GB" sz="1200" dirty="0" smtClean="0">
                <a:latin typeface="Lucida Grande" charset="0"/>
                <a:ea typeface="Lucida Grande" charset="0"/>
                <a:cs typeface="Lucida Grande" charset="0"/>
              </a:rPr>
              <a:t>Select chain @- (to display all </a:t>
            </a:r>
            <a:r>
              <a:rPr lang="en-GB" sz="1200" dirty="0" err="1" smtClean="0">
                <a:latin typeface="Lucida Grande" charset="0"/>
                <a:ea typeface="Lucida Grande" charset="0"/>
                <a:cs typeface="Lucida Grande" charset="0"/>
              </a:rPr>
              <a:t>nmrResidues</a:t>
            </a:r>
            <a:r>
              <a:rPr lang="en-GB" sz="1200" dirty="0" smtClean="0">
                <a:latin typeface="Lucida Grande" charset="0"/>
                <a:ea typeface="Lucida Grande" charset="0"/>
                <a:cs typeface="Lucida Grande" charset="0"/>
              </a:rPr>
              <a:t> again)</a:t>
            </a:r>
          </a:p>
          <a:p>
            <a:pPr marL="171450" indent="-171450">
              <a:lnSpc>
                <a:spcPct val="150000"/>
              </a:lnSpc>
              <a:buFont typeface="Arial" charset="0"/>
              <a:buChar char="•"/>
            </a:pPr>
            <a:r>
              <a:rPr lang="en-GB" sz="1200" dirty="0" smtClean="0">
                <a:latin typeface="Lucida Grande" charset="0"/>
                <a:ea typeface="Lucida Grande" charset="0"/>
                <a:cs typeface="Lucida Grande" charset="0"/>
              </a:rPr>
              <a:t>Double click on </a:t>
            </a:r>
            <a:r>
              <a:rPr lang="en-GB" sz="1200" dirty="0">
                <a:latin typeface="Lucida Grande" charset="0"/>
                <a:ea typeface="Lucida Grande" charset="0"/>
                <a:cs typeface="Lucida Grande" charset="0"/>
              </a:rPr>
              <a:t>@</a:t>
            </a:r>
            <a:r>
              <a:rPr lang="en-GB" sz="1200" dirty="0" smtClean="0">
                <a:latin typeface="Lucida Grande" charset="0"/>
                <a:ea typeface="Lucida Grande" charset="0"/>
                <a:cs typeface="Lucida Grande" charset="0"/>
              </a:rPr>
              <a:t>18</a:t>
            </a:r>
          </a:p>
          <a:p>
            <a:pPr marL="171450" indent="-171450">
              <a:lnSpc>
                <a:spcPct val="150000"/>
              </a:lnSpc>
              <a:buFont typeface="Arial" charset="0"/>
              <a:buChar char="•"/>
            </a:pPr>
            <a:r>
              <a:rPr lang="en-GB" sz="1200" dirty="0" smtClean="0">
                <a:latin typeface="Lucida Grande" charset="0"/>
                <a:ea typeface="Lucida Grande" charset="0"/>
                <a:cs typeface="Lucida Grande" charset="0"/>
              </a:rPr>
              <a:t>Go to the Spectrum Display:HnCaNh_1</a:t>
            </a:r>
          </a:p>
          <a:p>
            <a:pPr marL="171450" indent="-171450">
              <a:lnSpc>
                <a:spcPct val="150000"/>
              </a:lnSpc>
              <a:buFont typeface="Arial" charset="0"/>
              <a:buChar char="•"/>
            </a:pPr>
            <a:r>
              <a:rPr lang="en-GB" sz="1200" dirty="0" smtClean="0">
                <a:latin typeface="Lucida Grande" charset="0"/>
                <a:ea typeface="Lucida Grande" charset="0"/>
                <a:cs typeface="Lucida Grande" charset="0"/>
              </a:rPr>
              <a:t>Select the best match @42, drag and drop it onto the </a:t>
            </a:r>
            <a:r>
              <a:rPr lang="en-GB" sz="1200" dirty="0" err="1" smtClean="0">
                <a:latin typeface="Lucida Grande" charset="0"/>
                <a:ea typeface="Lucida Grande" charset="0"/>
                <a:cs typeface="Lucida Grande" charset="0"/>
              </a:rPr>
              <a:t>HnCaNh</a:t>
            </a:r>
            <a:r>
              <a:rPr lang="en-GB" sz="1200" dirty="0" smtClean="0">
                <a:latin typeface="Lucida Grande" charset="0"/>
                <a:ea typeface="Lucida Grande" charset="0"/>
                <a:cs typeface="Lucida Grande" charset="0"/>
              </a:rPr>
              <a:t>  &gt;&gt;&gt; icon</a:t>
            </a:r>
          </a:p>
          <a:p>
            <a:pPr marL="171450" indent="-171450">
              <a:lnSpc>
                <a:spcPct val="150000"/>
              </a:lnSpc>
              <a:buFont typeface="Arial" charset="0"/>
              <a:buChar char="•"/>
            </a:pPr>
            <a:r>
              <a:rPr lang="en-GB" sz="1200" dirty="0" smtClean="0">
                <a:latin typeface="Lucida Grande" charset="0"/>
                <a:ea typeface="Lucida Grande" charset="0"/>
                <a:cs typeface="Lucida Grande" charset="0"/>
              </a:rPr>
              <a:t>Continue </a:t>
            </a:r>
            <a:r>
              <a:rPr lang="en-GB" sz="1200" dirty="0">
                <a:latin typeface="Lucida Grande" charset="0"/>
                <a:ea typeface="Lucida Grande" charset="0"/>
                <a:cs typeface="Lucida Grande" charset="0"/>
              </a:rPr>
              <a:t>in this direction </a:t>
            </a:r>
            <a:r>
              <a:rPr lang="en-GB" sz="1200" dirty="0" smtClean="0">
                <a:latin typeface="Lucida Grande" charset="0"/>
                <a:ea typeface="Lucida Grande" charset="0"/>
                <a:cs typeface="Lucida Grande" charset="0"/>
              </a:rPr>
              <a:t>to have </a:t>
            </a:r>
            <a:r>
              <a:rPr lang="en-GB" sz="1200" dirty="0">
                <a:latin typeface="Lucida Grande" charset="0"/>
                <a:ea typeface="Lucida Grande" charset="0"/>
                <a:cs typeface="Lucida Grande" charset="0"/>
              </a:rPr>
              <a:t>a stretch consisting of: </a:t>
            </a:r>
            <a:br>
              <a:rPr lang="en-GB" sz="1200" dirty="0">
                <a:latin typeface="Lucida Grande" charset="0"/>
                <a:ea typeface="Lucida Grande" charset="0"/>
                <a:cs typeface="Lucida Grande" charset="0"/>
              </a:rPr>
            </a:br>
            <a:r>
              <a:rPr lang="en-GB" sz="1200" dirty="0" smtClean="0">
                <a:latin typeface="Lucida Grande" charset="0"/>
                <a:ea typeface="Lucida Grande" charset="0"/>
                <a:cs typeface="Lucida Grande" charset="0"/>
              </a:rPr>
              <a:t>@</a:t>
            </a:r>
            <a:r>
              <a:rPr lang="en-GB" sz="1200" dirty="0">
                <a:latin typeface="Lucida Grande" charset="0"/>
                <a:ea typeface="Lucida Grande" charset="0"/>
                <a:cs typeface="Lucida Grande" charset="0"/>
              </a:rPr>
              <a:t>18 @42 @34 @22 @106 @</a:t>
            </a:r>
            <a:r>
              <a:rPr lang="en-GB" sz="1200" dirty="0" smtClean="0">
                <a:latin typeface="Lucida Grande" charset="0"/>
                <a:ea typeface="Lucida Grande" charset="0"/>
                <a:cs typeface="Lucida Grande" charset="0"/>
              </a:rPr>
              <a:t>29</a:t>
            </a:r>
            <a:endParaRPr lang="en-GB" sz="1200" dirty="0">
              <a:latin typeface="Lucida Grande" charset="0"/>
              <a:ea typeface="Lucida Grande" charset="0"/>
              <a:cs typeface="Lucida Grande" charset="0"/>
            </a:endParaRPr>
          </a:p>
          <a:p>
            <a:pPr marL="171450" indent="-171450">
              <a:lnSpc>
                <a:spcPct val="150000"/>
              </a:lnSpc>
              <a:buFont typeface="Arial" charset="0"/>
              <a:buChar char="•"/>
            </a:pPr>
            <a:r>
              <a:rPr lang="en-GB" sz="1200" dirty="0" smtClean="0">
                <a:latin typeface="Lucida Grande" charset="0"/>
                <a:ea typeface="Lucida Grande" charset="0"/>
                <a:cs typeface="Lucida Grande" charset="0"/>
              </a:rPr>
              <a:t>Select the @18 from the Sequence Graph, drag and drop onto the “L” of   </a:t>
            </a:r>
            <a:r>
              <a:rPr lang="en-GB" sz="1200" dirty="0">
                <a:latin typeface="Lucida Grande" charset="0"/>
                <a:ea typeface="Lucida Grande" charset="0"/>
                <a:cs typeface="Lucida Grande" charset="0"/>
              </a:rPr>
              <a:t>stretch LTICGH </a:t>
            </a:r>
            <a:r>
              <a:rPr lang="en-GB" sz="1200" dirty="0" smtClean="0">
                <a:latin typeface="Lucida Grande" charset="0"/>
                <a:ea typeface="Lucida Grande" charset="0"/>
                <a:cs typeface="Lucida Grande" charset="0"/>
              </a:rPr>
              <a:t>in the sequence above it</a:t>
            </a:r>
          </a:p>
          <a:p>
            <a:pPr marL="171450" indent="-171450">
              <a:lnSpc>
                <a:spcPct val="150000"/>
              </a:lnSpc>
              <a:buFont typeface="Arial" charset="0"/>
              <a:buChar char="•"/>
            </a:pPr>
            <a:r>
              <a:rPr lang="en-GB" sz="1200" dirty="0">
                <a:latin typeface="Lucida Grande" charset="0"/>
                <a:ea typeface="Lucida Grande" charset="0"/>
                <a:cs typeface="Lucida Grande" charset="0"/>
              </a:rPr>
              <a:t>Click Yes in the confirmation popup </a:t>
            </a:r>
            <a:endParaRPr lang="en-GB" sz="1200" dirty="0" smtClean="0">
              <a:latin typeface="Lucida Grande" charset="0"/>
              <a:ea typeface="Lucida Grande" charset="0"/>
              <a:cs typeface="Lucida Grande" charset="0"/>
            </a:endParaRPr>
          </a:p>
          <a:p>
            <a:pPr marL="171450" indent="-171450">
              <a:lnSpc>
                <a:spcPct val="150000"/>
              </a:lnSpc>
              <a:buFont typeface="Arial" charset="0"/>
              <a:buChar char="•"/>
            </a:pPr>
            <a:endParaRPr lang="en-GB" sz="1200" dirty="0">
              <a:latin typeface="Lucida Grande" charset="0"/>
              <a:ea typeface="Lucida Grande" charset="0"/>
              <a:cs typeface="Lucida Grande" charset="0"/>
            </a:endParaRPr>
          </a:p>
          <a:p>
            <a:pPr>
              <a:lnSpc>
                <a:spcPct val="150000"/>
              </a:lnSpc>
            </a:pPr>
            <a:r>
              <a:rPr lang="en-GB" sz="1200" dirty="0" smtClean="0">
                <a:latin typeface="Lucida Grande" charset="0"/>
                <a:ea typeface="Lucida Grande" charset="0"/>
                <a:cs typeface="Lucida Grande" charset="0"/>
              </a:rPr>
              <a:t>This completes the steps required for a Sequential Backbone Assignment. The following parts of this tutorial are </a:t>
            </a:r>
            <a:r>
              <a:rPr lang="en-GB" sz="1200" i="1" dirty="0" smtClean="0">
                <a:latin typeface="Lucida Grande" charset="0"/>
                <a:ea typeface="Lucida Grande" charset="0"/>
                <a:cs typeface="Lucida Grande" charset="0"/>
              </a:rPr>
              <a:t>How </a:t>
            </a:r>
            <a:r>
              <a:rPr lang="en-GB" sz="1200" i="1" dirty="0" err="1" smtClean="0">
                <a:latin typeface="Lucida Grande" charset="0"/>
                <a:ea typeface="Lucida Grande" charset="0"/>
                <a:cs typeface="Lucida Grande" charset="0"/>
              </a:rPr>
              <a:t>To’s</a:t>
            </a:r>
            <a:r>
              <a:rPr lang="en-GB" sz="1200" i="1" dirty="0" smtClean="0">
                <a:latin typeface="Lucida Grande" charset="0"/>
                <a:ea typeface="Lucida Grande" charset="0"/>
                <a:cs typeface="Lucida Grande" charset="0"/>
              </a:rPr>
              <a:t> </a:t>
            </a:r>
            <a:r>
              <a:rPr lang="en-GB" sz="1200" dirty="0" smtClean="0">
                <a:latin typeface="Lucida Grande" charset="0"/>
                <a:ea typeface="Lucida Grande" charset="0"/>
                <a:cs typeface="Lucida Grande" charset="0"/>
              </a:rPr>
              <a:t>and cover the usage of other Backbone Assignment tools, in particular how to inspect the assignment and edit it.</a:t>
            </a:r>
          </a:p>
          <a:p>
            <a:pPr algn="just"/>
            <a:endParaRPr lang="en-GB" sz="1200" dirty="0">
              <a:latin typeface="Lucida Grande" charset="0"/>
              <a:ea typeface="Lucida Grande" charset="0"/>
              <a:cs typeface="Lucida Grande" charset="0"/>
            </a:endParaRPr>
          </a:p>
          <a:p>
            <a:pPr marL="171450" indent="-171450">
              <a:lnSpc>
                <a:spcPct val="150000"/>
              </a:lnSpc>
              <a:buFont typeface="Arial" charset="0"/>
              <a:buChar char="•"/>
            </a:pPr>
            <a:endParaRPr lang="en-GB" sz="1200" dirty="0">
              <a:latin typeface="Lucida Grande" charset="0"/>
              <a:ea typeface="Lucida Grande" charset="0"/>
              <a:cs typeface="Lucida Grande" charset="0"/>
            </a:endParaRPr>
          </a:p>
        </p:txBody>
      </p:sp>
      <p:grpSp>
        <p:nvGrpSpPr>
          <p:cNvPr id="8" name="Group 7"/>
          <p:cNvGrpSpPr/>
          <p:nvPr/>
        </p:nvGrpSpPr>
        <p:grpSpPr>
          <a:xfrm>
            <a:off x="105624" y="1139097"/>
            <a:ext cx="6613352" cy="1966767"/>
            <a:chOff x="105624" y="1139097"/>
            <a:chExt cx="6613352" cy="1966767"/>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24" y="1139097"/>
              <a:ext cx="6613352" cy="1966767"/>
            </a:xfrm>
            <a:prstGeom prst="rect">
              <a:avLst/>
            </a:prstGeom>
          </p:spPr>
        </p:pic>
        <p:sp>
          <p:nvSpPr>
            <p:cNvPr id="24" name="Rectangle 23"/>
            <p:cNvSpPr/>
            <p:nvPr/>
          </p:nvSpPr>
          <p:spPr>
            <a:xfrm>
              <a:off x="2765639" y="1561787"/>
              <a:ext cx="503357" cy="190760"/>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5" name="TextBox 34"/>
            <p:cNvSpPr txBox="1"/>
            <p:nvPr/>
          </p:nvSpPr>
          <p:spPr>
            <a:xfrm>
              <a:off x="1297601" y="1772942"/>
              <a:ext cx="1795938" cy="646331"/>
            </a:xfrm>
            <a:prstGeom prst="rect">
              <a:avLst/>
            </a:prstGeom>
            <a:solidFill>
              <a:schemeClr val="bg1"/>
            </a:solidFill>
            <a:ln>
              <a:solidFill>
                <a:srgbClr val="03B9FF"/>
              </a:solidFill>
            </a:ln>
          </p:spPr>
          <p:txBody>
            <a:bodyPr wrap="square" rtlCol="0">
              <a:spAutoFit/>
            </a:bodyPr>
            <a:lstStyle/>
            <a:p>
              <a:pPr algn="ctr"/>
              <a:r>
                <a:rPr lang="en-US" dirty="0" smtClean="0">
                  <a:latin typeface="Lucida Grande" charset="0"/>
                  <a:ea typeface="Lucida Grande" charset="0"/>
                  <a:cs typeface="Lucida Grande" charset="0"/>
                </a:rPr>
                <a:t>Drop on </a:t>
              </a:r>
            </a:p>
            <a:p>
              <a:pPr algn="ctr"/>
              <a:r>
                <a:rPr lang="en-US" dirty="0" smtClean="0">
                  <a:latin typeface="Lucida Grande" charset="0"/>
                  <a:ea typeface="Lucida Grande" charset="0"/>
                  <a:cs typeface="Lucida Grande" charset="0"/>
                </a:rPr>
                <a:t>&gt;&gt;&gt;</a:t>
              </a:r>
              <a:endParaRPr lang="en-US" dirty="0">
                <a:latin typeface="Lucida Grande" charset="0"/>
                <a:ea typeface="Lucida Grande" charset="0"/>
                <a:cs typeface="Lucida Grande" charset="0"/>
              </a:endParaRPr>
            </a:p>
          </p:txBody>
        </p:sp>
        <p:sp>
          <p:nvSpPr>
            <p:cNvPr id="21" name="Bent Arrow 20"/>
            <p:cNvSpPr/>
            <p:nvPr/>
          </p:nvSpPr>
          <p:spPr>
            <a:xfrm rot="11701027">
              <a:off x="3173960" y="1541617"/>
              <a:ext cx="1597639" cy="532103"/>
            </a:xfrm>
            <a:prstGeom prst="bentArrow">
              <a:avLst>
                <a:gd name="adj1" fmla="val 3113"/>
                <a:gd name="adj2" fmla="val 10173"/>
                <a:gd name="adj3" fmla="val 22217"/>
                <a:gd name="adj4" fmla="val 91384"/>
              </a:avLst>
            </a:prstGeom>
            <a:solidFill>
              <a:srgbClr val="03B9FF"/>
            </a:solidFill>
            <a:ln>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572" y="3450308"/>
            <a:ext cx="6613352" cy="1876762"/>
          </a:xfrm>
          <a:prstGeom prst="rect">
            <a:avLst/>
          </a:prstGeom>
        </p:spPr>
      </p:pic>
      <p:sp>
        <p:nvSpPr>
          <p:cNvPr id="36" name="Bent Arrow 35"/>
          <p:cNvSpPr/>
          <p:nvPr/>
        </p:nvSpPr>
        <p:spPr>
          <a:xfrm rot="18144894">
            <a:off x="298401" y="4032458"/>
            <a:ext cx="740401" cy="582682"/>
          </a:xfrm>
          <a:prstGeom prst="bentArrow">
            <a:avLst>
              <a:gd name="adj1" fmla="val 3113"/>
              <a:gd name="adj2" fmla="val 10173"/>
              <a:gd name="adj3" fmla="val 22217"/>
              <a:gd name="adj4" fmla="val 91384"/>
            </a:avLst>
          </a:prstGeom>
          <a:solidFill>
            <a:srgbClr val="03B9FF"/>
          </a:solidFill>
          <a:ln>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7" name="Rectangle 36"/>
          <p:cNvSpPr/>
          <p:nvPr/>
        </p:nvSpPr>
        <p:spPr>
          <a:xfrm>
            <a:off x="629110" y="3751989"/>
            <a:ext cx="143705" cy="166944"/>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8" name="Rectangle 37"/>
          <p:cNvSpPr/>
          <p:nvPr/>
        </p:nvSpPr>
        <p:spPr>
          <a:xfrm>
            <a:off x="5940761" y="554276"/>
            <a:ext cx="917239" cy="276999"/>
          </a:xfrm>
          <a:prstGeom prst="rect">
            <a:avLst/>
          </a:prstGeom>
        </p:spPr>
        <p:txBody>
          <a:bodyPr wrap="none">
            <a:spAutoFit/>
          </a:bodyPr>
          <a:lstStyle/>
          <a:p>
            <a:r>
              <a:rPr lang="en-US" sz="1200" smtClean="0">
                <a:latin typeface="Lucida Grande" charset="0"/>
                <a:ea typeface="Lucida Grande" charset="0"/>
                <a:cs typeface="Lucida Grande" charset="0"/>
              </a:rPr>
              <a:t>Sec5Part2</a:t>
            </a:r>
            <a:endParaRPr lang="en-GB" sz="1200" dirty="0"/>
          </a:p>
        </p:txBody>
      </p:sp>
      <p:sp>
        <p:nvSpPr>
          <p:cNvPr id="10" name="Slide Number Placeholder 9"/>
          <p:cNvSpPr>
            <a:spLocks noGrp="1"/>
          </p:cNvSpPr>
          <p:nvPr>
            <p:ph type="sldNum" sz="quarter" idx="12"/>
          </p:nvPr>
        </p:nvSpPr>
        <p:spPr/>
        <p:txBody>
          <a:bodyPr/>
          <a:lstStyle/>
          <a:p>
            <a:fld id="{EAB789F6-3BD3-1645-B8E5-7AE28DC0F5BB}" type="slidenum">
              <a:rPr lang="en-US" smtClean="0"/>
              <a:t>18</a:t>
            </a:fld>
            <a:endParaRPr lang="en-US"/>
          </a:p>
        </p:txBody>
      </p:sp>
    </p:spTree>
    <p:extLst>
      <p:ext uri="{BB962C8B-B14F-4D97-AF65-F5344CB8AC3E}">
        <p14:creationId xmlns:p14="http://schemas.microsoft.com/office/powerpoint/2010/main" val="13394145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383683" y="179276"/>
            <a:ext cx="2090637" cy="461665"/>
          </a:xfrm>
          <a:prstGeom prst="rect">
            <a:avLst/>
          </a:prstGeom>
        </p:spPr>
        <p:txBody>
          <a:bodyPr wrap="none">
            <a:spAutoFit/>
          </a:bodyPr>
          <a:lstStyle/>
          <a:p>
            <a:pPr algn="ctr"/>
            <a:r>
              <a:rPr lang="en-GB" sz="2400" dirty="0">
                <a:latin typeface="Lucida Grande" charset="0"/>
                <a:ea typeface="ＭＳ 明朝" charset="-128"/>
              </a:rPr>
              <a:t>Introduction</a:t>
            </a:r>
            <a:r>
              <a:rPr lang="en-GB" sz="2400" dirty="0"/>
              <a:t> </a:t>
            </a:r>
            <a:endParaRPr lang="en-US" sz="2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7256" y="9521998"/>
            <a:ext cx="765918" cy="765918"/>
          </a:xfrm>
          <a:prstGeom prst="rect">
            <a:avLst/>
          </a:prstGeom>
        </p:spPr>
      </p:pic>
      <p:sp>
        <p:nvSpPr>
          <p:cNvPr id="4" name="Rectangle 3"/>
          <p:cNvSpPr/>
          <p:nvPr/>
        </p:nvSpPr>
        <p:spPr>
          <a:xfrm>
            <a:off x="368748" y="8972916"/>
            <a:ext cx="4982186" cy="2308324"/>
          </a:xfrm>
          <a:prstGeom prst="rect">
            <a:avLst/>
          </a:prstGeom>
        </p:spPr>
        <p:txBody>
          <a:bodyPr wrap="square">
            <a:spAutoFit/>
          </a:bodyPr>
          <a:lstStyle/>
          <a:p>
            <a:pPr algn="just"/>
            <a:r>
              <a:rPr lang="en-GB" b="1" dirty="0">
                <a:latin typeface="Lucida Grande" charset="0"/>
                <a:ea typeface="Lucida Grande" charset="0"/>
                <a:cs typeface="Lucida Grande" charset="0"/>
              </a:rPr>
              <a:t>Start CcpNmr Analysis </a:t>
            </a:r>
            <a:r>
              <a:rPr lang="en-GB" b="1" dirty="0" smtClean="0">
                <a:latin typeface="Lucida Grande" charset="0"/>
                <a:ea typeface="Lucida Grande" charset="0"/>
                <a:cs typeface="Lucida Grande" charset="0"/>
              </a:rPr>
              <a:t>V3</a:t>
            </a:r>
          </a:p>
          <a:p>
            <a:pPr algn="just"/>
            <a:endParaRPr lang="en-GB" dirty="0" smtClean="0">
              <a:latin typeface="Lucida Grande" charset="0"/>
              <a:ea typeface="Lucida Grande" charset="0"/>
              <a:cs typeface="Lucida Grande" charset="0"/>
            </a:endParaRPr>
          </a:p>
          <a:p>
            <a:pPr algn="just"/>
            <a:r>
              <a:rPr lang="en-GB" dirty="0" smtClean="0">
                <a:latin typeface="Lucida Grande" charset="0"/>
                <a:ea typeface="Lucida Grande" charset="0"/>
                <a:cs typeface="Lucida Grande" charset="0"/>
              </a:rPr>
              <a:t>Apple users by </a:t>
            </a:r>
            <a:r>
              <a:rPr lang="en-GB" dirty="0">
                <a:latin typeface="Lucida Grande" charset="0"/>
                <a:ea typeface="Lucida Grande" charset="0"/>
                <a:cs typeface="Lucida Grande" charset="0"/>
              </a:rPr>
              <a:t>double clicking the icon </a:t>
            </a:r>
            <a:r>
              <a:rPr lang="en-GB" i="1" dirty="0" err="1" smtClean="0">
                <a:latin typeface="Lucida Grande" charset="0"/>
                <a:ea typeface="Lucida Grande" charset="0"/>
                <a:cs typeface="Lucida Grande" charset="0"/>
              </a:rPr>
              <a:t>CcpNmrAnalysis</a:t>
            </a:r>
            <a:endParaRPr lang="en-GB" i="1" dirty="0" smtClean="0">
              <a:latin typeface="Lucida Grande" charset="0"/>
              <a:ea typeface="Lucida Grande" charset="0"/>
              <a:cs typeface="Lucida Grande" charset="0"/>
            </a:endParaRPr>
          </a:p>
          <a:p>
            <a:pPr algn="just"/>
            <a:endParaRPr lang="en-GB" i="1" dirty="0" smtClean="0">
              <a:latin typeface="Lucida Grande" charset="0"/>
              <a:ea typeface="Lucida Grande" charset="0"/>
              <a:cs typeface="Lucida Grande" charset="0"/>
            </a:endParaRPr>
          </a:p>
          <a:p>
            <a:pPr algn="just"/>
            <a:r>
              <a:rPr lang="en-GB" dirty="0" smtClean="0">
                <a:latin typeface="Lucida Grande" charset="0"/>
                <a:ea typeface="Lucida Grande" charset="0"/>
                <a:cs typeface="Lucida Grande" charset="0"/>
              </a:rPr>
              <a:t>Linux users by using the terminal  command: </a:t>
            </a:r>
            <a:r>
              <a:rPr lang="en-GB" i="1" dirty="0" smtClean="0">
                <a:latin typeface="Lucida Grande" charset="0"/>
                <a:ea typeface="Lucida Grande" charset="0"/>
                <a:cs typeface="Lucida Grande" charset="0"/>
              </a:rPr>
              <a:t>bin/assign</a:t>
            </a:r>
            <a:r>
              <a:rPr lang="en-GB" dirty="0" smtClean="0">
                <a:latin typeface="Lucida Grande" charset="0"/>
                <a:ea typeface="Lucida Grande" charset="0"/>
                <a:cs typeface="Lucida Grande" charset="0"/>
              </a:rPr>
              <a:t>  </a:t>
            </a:r>
          </a:p>
          <a:p>
            <a:pPr algn="just"/>
            <a:endParaRPr lang="en-GB" dirty="0">
              <a:latin typeface="Lucida Grande" charset="0"/>
              <a:ea typeface="Lucida Grande" charset="0"/>
              <a:cs typeface="Lucida Grande" charset="0"/>
            </a:endParaRPr>
          </a:p>
        </p:txBody>
      </p:sp>
      <p:sp>
        <p:nvSpPr>
          <p:cNvPr id="5" name="Slide Number Placeholder 4"/>
          <p:cNvSpPr>
            <a:spLocks noGrp="1"/>
          </p:cNvSpPr>
          <p:nvPr>
            <p:ph type="sldNum" sz="quarter" idx="12"/>
          </p:nvPr>
        </p:nvSpPr>
        <p:spPr/>
        <p:txBody>
          <a:bodyPr/>
          <a:lstStyle/>
          <a:p>
            <a:fld id="{EAB789F6-3BD3-1645-B8E5-7AE28DC0F5BB}" type="slidenum">
              <a:rPr lang="en-US" smtClean="0"/>
              <a:t>1</a:t>
            </a:fld>
            <a:endParaRPr lang="en-US"/>
          </a:p>
        </p:txBody>
      </p:sp>
      <p:sp>
        <p:nvSpPr>
          <p:cNvPr id="12" name="Rectangle 11"/>
          <p:cNvSpPr/>
          <p:nvPr/>
        </p:nvSpPr>
        <p:spPr>
          <a:xfrm>
            <a:off x="153902" y="1170941"/>
            <a:ext cx="6214918" cy="3139321"/>
          </a:xfrm>
          <a:prstGeom prst="rect">
            <a:avLst/>
          </a:prstGeom>
        </p:spPr>
        <p:txBody>
          <a:bodyPr wrap="square">
            <a:spAutoFit/>
          </a:bodyPr>
          <a:lstStyle/>
          <a:p>
            <a:pPr algn="just">
              <a:lnSpc>
                <a:spcPct val="150000"/>
              </a:lnSpc>
            </a:pPr>
            <a:r>
              <a:rPr lang="en-US" sz="1200" dirty="0" smtClean="0">
                <a:latin typeface="Lucida Grande" charset="0"/>
                <a:ea typeface="Lucida Grande" charset="0"/>
                <a:cs typeface="Lucida Grande" charset="0"/>
              </a:rPr>
              <a:t>These tutorials are designed to guide you through </a:t>
            </a:r>
            <a:r>
              <a:rPr lang="en-US" sz="1200" dirty="0">
                <a:latin typeface="Lucida Grande" charset="0"/>
                <a:ea typeface="Lucida Grande" charset="0"/>
                <a:cs typeface="Lucida Grande" charset="0"/>
              </a:rPr>
              <a:t>a </a:t>
            </a:r>
            <a:r>
              <a:rPr lang="en-US" sz="1200" dirty="0" smtClean="0">
                <a:latin typeface="Lucida Grande" charset="0"/>
                <a:ea typeface="Lucida Grande" charset="0"/>
                <a:cs typeface="Lucida Grande" charset="0"/>
              </a:rPr>
              <a:t>sequential </a:t>
            </a:r>
            <a:r>
              <a:rPr lang="en-US" sz="1200" dirty="0">
                <a:latin typeface="Lucida Grande" charset="0"/>
                <a:ea typeface="Lucida Grande" charset="0"/>
                <a:cs typeface="Lucida Grande" charset="0"/>
              </a:rPr>
              <a:t>triple resonance</a:t>
            </a:r>
            <a:r>
              <a:rPr lang="en-US" sz="1200" dirty="0" smtClean="0">
                <a:latin typeface="Lucida Grande" charset="0"/>
                <a:ea typeface="Lucida Grande" charset="0"/>
                <a:cs typeface="Lucida Grande" charset="0"/>
              </a:rPr>
              <a:t> backbone assignment using </a:t>
            </a:r>
            <a:r>
              <a:rPr lang="en-US" sz="1200" dirty="0" err="1" smtClean="0">
                <a:latin typeface="Lucida Grande" charset="0"/>
                <a:ea typeface="Lucida Grande" charset="0"/>
                <a:cs typeface="Lucida Grande" charset="0"/>
              </a:rPr>
              <a:t>Ccpnmr</a:t>
            </a:r>
            <a:r>
              <a:rPr lang="en-US" sz="1200" dirty="0" smtClean="0">
                <a:latin typeface="Lucida Grande" charset="0"/>
                <a:ea typeface="Lucida Grande" charset="0"/>
                <a:cs typeface="Lucida Grande" charset="0"/>
              </a:rPr>
              <a:t> AnalysisAssign Version 3.0, they are not intended to teach any theoretical aspects of NMR. For a practical guide, </a:t>
            </a:r>
            <a:r>
              <a:rPr lang="en-US" sz="1200" dirty="0">
                <a:latin typeface="Lucida Grande" charset="0"/>
                <a:ea typeface="Lucida Grande" charset="0"/>
                <a:cs typeface="Lucida Grande" charset="0"/>
              </a:rPr>
              <a:t>please visit </a:t>
            </a:r>
            <a:r>
              <a:rPr lang="en-US" sz="1200" dirty="0">
                <a:latin typeface="Lucida Grande" charset="0"/>
                <a:ea typeface="Lucida Grande" charset="0"/>
                <a:cs typeface="Lucida Grande" charset="0"/>
                <a:hlinkClick r:id="rId4"/>
              </a:rPr>
              <a:t>http://</a:t>
            </a:r>
            <a:r>
              <a:rPr lang="en-US" sz="1200" dirty="0" smtClean="0">
                <a:latin typeface="Lucida Grande" charset="0"/>
                <a:ea typeface="Lucida Grande" charset="0"/>
                <a:cs typeface="Lucida Grande" charset="0"/>
                <a:hlinkClick r:id="rId4"/>
              </a:rPr>
              <a:t>www.protein-nmr.org.uk</a:t>
            </a:r>
            <a:r>
              <a:rPr lang="en-US" sz="1200" dirty="0" smtClean="0">
                <a:latin typeface="Lucida Grande" charset="0"/>
                <a:ea typeface="Lucida Grande" charset="0"/>
                <a:cs typeface="Lucida Grande" charset="0"/>
              </a:rPr>
              <a:t>.   </a:t>
            </a:r>
          </a:p>
          <a:p>
            <a:pPr algn="just">
              <a:lnSpc>
                <a:spcPct val="150000"/>
              </a:lnSpc>
            </a:pPr>
            <a:r>
              <a:rPr lang="en-US" sz="1200" dirty="0" smtClean="0">
                <a:latin typeface="Lucida Grande" charset="0"/>
                <a:ea typeface="Lucida Grande" charset="0"/>
                <a:cs typeface="Lucida Grande" charset="0"/>
              </a:rPr>
              <a:t>In these tutorials you will use spectra recorded on Sec5, in particular </a:t>
            </a:r>
            <a:r>
              <a:rPr lang="en-US" sz="1200" dirty="0" err="1" smtClean="0">
                <a:latin typeface="Lucida Grande" charset="0"/>
                <a:ea typeface="Lucida Grande" charset="0"/>
                <a:cs typeface="Lucida Grande" charset="0"/>
              </a:rPr>
              <a:t>hsqc</a:t>
            </a:r>
            <a:r>
              <a:rPr lang="en-US" sz="1200" dirty="0" smtClean="0">
                <a:latin typeface="Lucida Grande" charset="0"/>
                <a:ea typeface="Lucida Grande" charset="0"/>
                <a:cs typeface="Lucida Grande" charset="0"/>
              </a:rPr>
              <a:t>, </a:t>
            </a:r>
            <a:r>
              <a:rPr lang="en-US" sz="1200" dirty="0" err="1" smtClean="0">
                <a:latin typeface="Lucida Grande" charset="0"/>
                <a:ea typeface="Lucida Grande" charset="0"/>
                <a:cs typeface="Lucida Grande" charset="0"/>
              </a:rPr>
              <a:t>cbcaconh</a:t>
            </a:r>
            <a:r>
              <a:rPr lang="en-US" sz="1200" dirty="0" smtClean="0">
                <a:latin typeface="Lucida Grande" charset="0"/>
                <a:ea typeface="Lucida Grande" charset="0"/>
                <a:cs typeface="Lucida Grande" charset="0"/>
              </a:rPr>
              <a:t>, </a:t>
            </a:r>
            <a:r>
              <a:rPr lang="en-GB" sz="1200" dirty="0" err="1" smtClean="0">
                <a:latin typeface="Lucida Grande" charset="0"/>
                <a:ea typeface="Lucida Grande" charset="0"/>
                <a:cs typeface="Lucida Grande" charset="0"/>
              </a:rPr>
              <a:t>hncacb</a:t>
            </a:r>
            <a:r>
              <a:rPr lang="en-GB" sz="1200" dirty="0" smtClean="0">
                <a:latin typeface="Lucida Grande" charset="0"/>
                <a:ea typeface="Lucida Grande" charset="0"/>
                <a:cs typeface="Lucida Grande" charset="0"/>
              </a:rPr>
              <a:t>, </a:t>
            </a:r>
            <a:r>
              <a:rPr lang="en-GB" sz="1200" dirty="0" err="1" smtClean="0">
                <a:latin typeface="Lucida Grande" charset="0"/>
                <a:ea typeface="Lucida Grande" charset="0"/>
                <a:cs typeface="Lucida Grande" charset="0"/>
              </a:rPr>
              <a:t>hncoca</a:t>
            </a:r>
            <a:r>
              <a:rPr lang="en-GB" sz="1200" dirty="0" smtClean="0">
                <a:latin typeface="Lucida Grande" charset="0"/>
                <a:ea typeface="Lucida Grande" charset="0"/>
                <a:cs typeface="Lucida Grande" charset="0"/>
              </a:rPr>
              <a:t>.</a:t>
            </a:r>
          </a:p>
          <a:p>
            <a:pPr algn="just">
              <a:lnSpc>
                <a:spcPct val="150000"/>
              </a:lnSpc>
            </a:pPr>
            <a:r>
              <a:rPr lang="en-GB" sz="1200" dirty="0" smtClean="0">
                <a:latin typeface="Lucida Grande" charset="0"/>
                <a:ea typeface="Lucida Grande" charset="0"/>
                <a:cs typeface="Lucida Grande" charset="0"/>
              </a:rPr>
              <a:t>You will need four projects which are located in the directory</a:t>
            </a:r>
            <a:r>
              <a:rPr lang="en-US" sz="1200" dirty="0" smtClean="0">
                <a:latin typeface="Lucida Grande" charset="0"/>
                <a:ea typeface="Lucida Grande" charset="0"/>
                <a:cs typeface="Lucida Grande" charset="0"/>
              </a:rPr>
              <a:t>: AnalysisV3/data/CcpnSec5BBTutorial. </a:t>
            </a:r>
          </a:p>
          <a:p>
            <a:pPr algn="just">
              <a:lnSpc>
                <a:spcPct val="150000"/>
              </a:lnSpc>
            </a:pPr>
            <a:r>
              <a:rPr lang="en-US" sz="1200" dirty="0" smtClean="0">
                <a:latin typeface="Lucida Grande" charset="0"/>
                <a:ea typeface="Lucida Grande" charset="0"/>
                <a:cs typeface="Lucida Grande" charset="0"/>
              </a:rPr>
              <a:t>The first two projects, Sec5Part1 and Sec5Part2 are used for the actual sequential backbone assignment, the others are examples of </a:t>
            </a:r>
            <a:r>
              <a:rPr lang="en-US" sz="1200" i="1" dirty="0" smtClean="0">
                <a:latin typeface="Lucida Grande" charset="0"/>
                <a:ea typeface="Lucida Grande" charset="0"/>
                <a:cs typeface="Lucida Grande" charset="0"/>
              </a:rPr>
              <a:t>How-To</a:t>
            </a:r>
            <a:r>
              <a:rPr lang="en-US" sz="1200" dirty="0" smtClean="0">
                <a:latin typeface="Lucida Grande" charset="0"/>
                <a:ea typeface="Lucida Grande" charset="0"/>
                <a:cs typeface="Lucida Grande" charset="0"/>
              </a:rPr>
              <a:t> do common assignment operations  using different AnalysisAssign tools.    </a:t>
            </a:r>
          </a:p>
        </p:txBody>
      </p:sp>
    </p:spTree>
    <p:extLst>
      <p:ext uri="{BB962C8B-B14F-4D97-AF65-F5344CB8AC3E}">
        <p14:creationId xmlns:p14="http://schemas.microsoft.com/office/powerpoint/2010/main" val="2907760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715476" y="3587124"/>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grpSp>
        <p:nvGrpSpPr>
          <p:cNvPr id="3" name="Group 2"/>
          <p:cNvGrpSpPr/>
          <p:nvPr/>
        </p:nvGrpSpPr>
        <p:grpSpPr>
          <a:xfrm>
            <a:off x="-3226" y="-14941"/>
            <a:ext cx="962415" cy="831273"/>
            <a:chOff x="981230" y="-31859"/>
            <a:chExt cx="962415" cy="831273"/>
          </a:xfrm>
        </p:grpSpPr>
        <p:sp>
          <p:nvSpPr>
            <p:cNvPr id="30" name="Rectangle 29"/>
            <p:cNvSpPr/>
            <p:nvPr/>
          </p:nvSpPr>
          <p:spPr>
            <a:xfrm>
              <a:off x="981230" y="-31859"/>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987681" y="31236"/>
              <a:ext cx="955964" cy="553998"/>
            </a:xfrm>
            <a:prstGeom prst="rect">
              <a:avLst/>
            </a:prstGeom>
          </p:spPr>
          <p:txBody>
            <a:bodyPr wrap="square">
              <a:spAutoFit/>
            </a:bodyPr>
            <a:lstStyle/>
            <a:p>
              <a:pPr algn="ctr"/>
              <a:r>
                <a:rPr lang="en-US" sz="1600" dirty="0" smtClean="0">
                  <a:latin typeface="Lucida Grande" charset="0"/>
                  <a:ea typeface="Lucida Grande" charset="0"/>
                  <a:cs typeface="Lucida Grande" charset="0"/>
                </a:rPr>
                <a:t>How To</a:t>
              </a:r>
            </a:p>
            <a:p>
              <a:pPr algn="ctr"/>
              <a:r>
                <a:rPr lang="en-US" sz="1400" dirty="0" smtClean="0">
                  <a:latin typeface="Lucida Grande" charset="0"/>
                  <a:ea typeface="Lucida Grande" charset="0"/>
                  <a:cs typeface="Lucida Grande" charset="0"/>
                </a:rPr>
                <a:t>1</a:t>
              </a:r>
              <a:endParaRPr lang="en-US" dirty="0"/>
            </a:p>
          </p:txBody>
        </p:sp>
      </p:grpSp>
      <p:sp>
        <p:nvSpPr>
          <p:cNvPr id="33" name="Rectangle 32"/>
          <p:cNvSpPr/>
          <p:nvPr/>
        </p:nvSpPr>
        <p:spPr>
          <a:xfrm>
            <a:off x="2091213" y="125384"/>
            <a:ext cx="3217547" cy="738792"/>
          </a:xfrm>
          <a:prstGeom prst="rect">
            <a:avLst/>
          </a:prstGeom>
        </p:spPr>
        <p:txBody>
          <a:bodyPr wrap="none">
            <a:spAutoFit/>
          </a:bodyPr>
          <a:lstStyle/>
          <a:p>
            <a:pPr algn="ctr"/>
            <a:r>
              <a:rPr lang="en-GB" sz="2400" dirty="0" smtClean="0">
                <a:latin typeface="Lucida Grande" charset="0"/>
                <a:ea typeface="ＭＳ 明朝" charset="-128"/>
              </a:rPr>
              <a:t>Inspect Assignment</a:t>
            </a:r>
            <a:endParaRPr lang="en-GB" sz="2400" dirty="0">
              <a:latin typeface="Lucida Grande" charset="0"/>
              <a:ea typeface="ＭＳ 明朝" charset="-128"/>
            </a:endParaRPr>
          </a:p>
          <a:p>
            <a:pPr algn="ctr"/>
            <a:endParaRPr lang="en-US" sz="1801" dirty="0"/>
          </a:p>
        </p:txBody>
      </p:sp>
      <p:sp>
        <p:nvSpPr>
          <p:cNvPr id="28" name="Down Arrow 27"/>
          <p:cNvSpPr/>
          <p:nvPr/>
        </p:nvSpPr>
        <p:spPr>
          <a:xfrm rot="4990052" flipH="1">
            <a:off x="3295800" y="1636618"/>
            <a:ext cx="233702" cy="427478"/>
          </a:xfrm>
          <a:prstGeom prst="downArrow">
            <a:avLst>
              <a:gd name="adj1" fmla="val 37845"/>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4" name="Rectangle 33"/>
          <p:cNvSpPr/>
          <p:nvPr/>
        </p:nvSpPr>
        <p:spPr>
          <a:xfrm>
            <a:off x="0" y="799367"/>
            <a:ext cx="6858000" cy="74247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3" name="Rectangle 22"/>
          <p:cNvSpPr/>
          <p:nvPr/>
        </p:nvSpPr>
        <p:spPr>
          <a:xfrm>
            <a:off x="0" y="8561645"/>
            <a:ext cx="955964" cy="461665"/>
          </a:xfrm>
          <a:prstGeom prst="rect">
            <a:avLst/>
          </a:prstGeom>
        </p:spPr>
        <p:txBody>
          <a:bodyPr wrap="square">
            <a:spAutoFit/>
          </a:bodyPr>
          <a:lstStyle/>
          <a:p>
            <a:pPr algn="ctr"/>
            <a:r>
              <a:rPr lang="en-GB" sz="2400" dirty="0">
                <a:latin typeface="Lucida Grande" charset="0"/>
                <a:ea typeface="ＭＳ 明朝" charset="-128"/>
              </a:rPr>
              <a:t>1</a:t>
            </a:r>
            <a:r>
              <a:rPr lang="en-GB" sz="1401" dirty="0" smtClean="0">
                <a:latin typeface="Lucida Grande" charset="0"/>
                <a:ea typeface="ＭＳ 明朝" charset="-128"/>
              </a:rPr>
              <a:t>A</a:t>
            </a:r>
            <a:endParaRPr lang="en-US" sz="1801" dirty="0"/>
          </a:p>
        </p:txBody>
      </p:sp>
      <p:sp>
        <p:nvSpPr>
          <p:cNvPr id="38" name="Rectangle 37"/>
          <p:cNvSpPr/>
          <p:nvPr/>
        </p:nvSpPr>
        <p:spPr>
          <a:xfrm>
            <a:off x="5940761" y="468816"/>
            <a:ext cx="917239" cy="276999"/>
          </a:xfrm>
          <a:prstGeom prst="rect">
            <a:avLst/>
          </a:prstGeom>
        </p:spPr>
        <p:txBody>
          <a:bodyPr wrap="none">
            <a:spAutoFit/>
          </a:bodyPr>
          <a:lstStyle/>
          <a:p>
            <a:r>
              <a:rPr lang="en-US" sz="1200" dirty="0" smtClean="0">
                <a:latin typeface="Lucida Grande" charset="0"/>
                <a:ea typeface="Lucida Grande" charset="0"/>
                <a:cs typeface="Lucida Grande" charset="0"/>
              </a:rPr>
              <a:t>Sec5Part3</a:t>
            </a:r>
            <a:endParaRPr lang="en-GB" sz="1200" dirty="0"/>
          </a:p>
        </p:txBody>
      </p:sp>
      <p:sp>
        <p:nvSpPr>
          <p:cNvPr id="10" name="Slide Number Placeholder 9"/>
          <p:cNvSpPr>
            <a:spLocks noGrp="1"/>
          </p:cNvSpPr>
          <p:nvPr>
            <p:ph type="sldNum" sz="quarter" idx="12"/>
          </p:nvPr>
        </p:nvSpPr>
        <p:spPr/>
        <p:txBody>
          <a:bodyPr/>
          <a:lstStyle/>
          <a:p>
            <a:fld id="{EAB789F6-3BD3-1645-B8E5-7AE28DC0F5BB}" type="slidenum">
              <a:rPr lang="en-US" smtClean="0"/>
              <a:t>19</a:t>
            </a:fld>
            <a:endParaRPr lang="en-US"/>
          </a:p>
        </p:txBody>
      </p:sp>
      <p:sp>
        <p:nvSpPr>
          <p:cNvPr id="2" name="Rectangle 1"/>
          <p:cNvSpPr/>
          <p:nvPr/>
        </p:nvSpPr>
        <p:spPr>
          <a:xfrm>
            <a:off x="365721" y="7401114"/>
            <a:ext cx="5968195" cy="553998"/>
          </a:xfrm>
          <a:prstGeom prst="rect">
            <a:avLst/>
          </a:prstGeom>
        </p:spPr>
        <p:txBody>
          <a:bodyPr wrap="square">
            <a:spAutoFit/>
          </a:bodyPr>
          <a:lstStyle/>
          <a:p>
            <a:r>
              <a:rPr lang="en-US" sz="1000" dirty="0">
                <a:latin typeface="LucidaGrande" charset="0"/>
              </a:rPr>
              <a:t>Sec5Part3.ccpn is a project </a:t>
            </a:r>
            <a:r>
              <a:rPr lang="en-US" sz="1000" dirty="0" smtClean="0">
                <a:latin typeface="LucidaGrande" charset="0"/>
              </a:rPr>
              <a:t>that </a:t>
            </a:r>
            <a:r>
              <a:rPr lang="en-US" sz="1000" dirty="0">
                <a:latin typeface="LucidaGrande" charset="0"/>
              </a:rPr>
              <a:t>contains a rather obvious assignment </a:t>
            </a:r>
            <a:r>
              <a:rPr lang="en-US" sz="1000" dirty="0" smtClean="0">
                <a:latin typeface="LucidaGrande" charset="0"/>
              </a:rPr>
              <a:t>error; the </a:t>
            </a:r>
            <a:r>
              <a:rPr lang="en-US" sz="1000" dirty="0" err="1" smtClean="0">
                <a:latin typeface="LucidaGrande" charset="0"/>
              </a:rPr>
              <a:t>NmrResidue</a:t>
            </a:r>
            <a:r>
              <a:rPr lang="en-US" sz="1000" dirty="0" smtClean="0">
                <a:latin typeface="LucidaGrande" charset="0"/>
              </a:rPr>
              <a:t>  37-1 </a:t>
            </a:r>
            <a:r>
              <a:rPr lang="en-GB" sz="1000" dirty="0" smtClean="0">
                <a:latin typeface="Lucida Grande" charset="0"/>
                <a:ea typeface="Lucida Grande" charset="0"/>
                <a:cs typeface="Lucida Grande" charset="0"/>
              </a:rPr>
              <a:t>has </a:t>
            </a:r>
            <a:r>
              <a:rPr lang="en-GB" sz="1000" dirty="0">
                <a:latin typeface="Lucida Grande" charset="0"/>
                <a:ea typeface="Lucida Grande" charset="0"/>
                <a:cs typeface="Lucida Grande" charset="0"/>
              </a:rPr>
              <a:t>a very high </a:t>
            </a:r>
            <a:r>
              <a:rPr lang="en-GB" sz="1000" dirty="0" smtClean="0">
                <a:latin typeface="Lucida Grande" charset="0"/>
                <a:ea typeface="Lucida Grande" charset="0"/>
                <a:cs typeface="Lucida Grande" charset="0"/>
              </a:rPr>
              <a:t>standard deviation (as calculated from all peaks) . </a:t>
            </a:r>
            <a:r>
              <a:rPr lang="en-US" sz="1000" dirty="0" smtClean="0">
                <a:latin typeface="LucidaGrande" charset="0"/>
              </a:rPr>
              <a:t>We </a:t>
            </a:r>
            <a:r>
              <a:rPr lang="en-US" sz="1000" dirty="0">
                <a:latin typeface="LucidaGrande" charset="0"/>
              </a:rPr>
              <a:t>will </a:t>
            </a:r>
            <a:r>
              <a:rPr lang="en-US" sz="1000" dirty="0" smtClean="0">
                <a:latin typeface="LucidaGrande" charset="0"/>
              </a:rPr>
              <a:t>to </a:t>
            </a:r>
            <a:r>
              <a:rPr lang="en-US" sz="1000" dirty="0">
                <a:latin typeface="LucidaGrande" charset="0"/>
              </a:rPr>
              <a:t>correct this </a:t>
            </a:r>
            <a:r>
              <a:rPr lang="en-US" sz="1000" dirty="0" smtClean="0">
                <a:latin typeface="LucidaGrande" charset="0"/>
              </a:rPr>
              <a:t>mistake using </a:t>
            </a:r>
            <a:r>
              <a:rPr lang="en-GB" sz="1000" dirty="0" smtClean="0">
                <a:latin typeface="Lucida Grande" charset="0"/>
                <a:ea typeface="Lucida Grande" charset="0"/>
                <a:cs typeface="Lucida Grande" charset="0"/>
              </a:rPr>
              <a:t>Assignment </a:t>
            </a:r>
            <a:r>
              <a:rPr lang="en-GB" sz="1000" dirty="0">
                <a:latin typeface="Lucida Grande" charset="0"/>
                <a:ea typeface="Lucida Grande" charset="0"/>
                <a:cs typeface="Lucida Grande" charset="0"/>
              </a:rPr>
              <a:t>Inspector </a:t>
            </a:r>
            <a:r>
              <a:rPr lang="en-GB" sz="1000" dirty="0" smtClean="0">
                <a:latin typeface="Lucida Grande" charset="0"/>
                <a:ea typeface="Lucida Grande" charset="0"/>
                <a:cs typeface="Lucida Grande" charset="0"/>
              </a:rPr>
              <a:t>and Peak Assigner modules</a:t>
            </a:r>
            <a:r>
              <a:rPr lang="en-US" sz="1000" dirty="0" smtClean="0">
                <a:latin typeface="LucidaGrande" charset="0"/>
              </a:rPr>
              <a:t>. </a:t>
            </a:r>
            <a:endParaRPr lang="en-US" sz="10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81" y="3172747"/>
            <a:ext cx="5723554" cy="4010344"/>
          </a:xfrm>
          <a:prstGeom prst="rect">
            <a:avLst/>
          </a:prstGeom>
        </p:spPr>
      </p:pic>
      <p:sp>
        <p:nvSpPr>
          <p:cNvPr id="26" name="Down Arrow 25"/>
          <p:cNvSpPr/>
          <p:nvPr/>
        </p:nvSpPr>
        <p:spPr>
          <a:xfrm rot="5400000">
            <a:off x="3866445" y="5438725"/>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7" name="TextBox 26"/>
          <p:cNvSpPr txBox="1"/>
          <p:nvPr/>
        </p:nvSpPr>
        <p:spPr>
          <a:xfrm>
            <a:off x="4451480" y="5548305"/>
            <a:ext cx="2256809" cy="369460"/>
          </a:xfrm>
          <a:prstGeom prst="rect">
            <a:avLst/>
          </a:prstGeom>
          <a:solidFill>
            <a:schemeClr val="bg1"/>
          </a:solidFill>
          <a:ln>
            <a:solidFill>
              <a:srgbClr val="03B9FF"/>
            </a:solidFill>
          </a:ln>
        </p:spPr>
        <p:txBody>
          <a:bodyPr wrap="square" rtlCol="0">
            <a:spAutoFit/>
          </a:bodyPr>
          <a:lstStyle/>
          <a:p>
            <a:r>
              <a:rPr lang="en-US" sz="1801" dirty="0" smtClean="0"/>
              <a:t>Single click</a:t>
            </a:r>
            <a:endParaRPr lang="en-US" sz="1801" dirty="0"/>
          </a:p>
        </p:txBody>
      </p:sp>
      <p:sp>
        <p:nvSpPr>
          <p:cNvPr id="39" name="Down Arrow 38"/>
          <p:cNvSpPr/>
          <p:nvPr/>
        </p:nvSpPr>
        <p:spPr>
          <a:xfrm rot="5400000">
            <a:off x="3877132" y="6408308"/>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40" name="TextBox 39"/>
          <p:cNvSpPr txBox="1"/>
          <p:nvPr/>
        </p:nvSpPr>
        <p:spPr>
          <a:xfrm>
            <a:off x="4462167" y="6517888"/>
            <a:ext cx="2256809" cy="369460"/>
          </a:xfrm>
          <a:prstGeom prst="rect">
            <a:avLst/>
          </a:prstGeom>
          <a:solidFill>
            <a:schemeClr val="bg1"/>
          </a:solidFill>
          <a:ln>
            <a:solidFill>
              <a:srgbClr val="03B9FF"/>
            </a:solidFill>
          </a:ln>
        </p:spPr>
        <p:txBody>
          <a:bodyPr wrap="square" rtlCol="0">
            <a:spAutoFit/>
          </a:bodyPr>
          <a:lstStyle/>
          <a:p>
            <a:r>
              <a:rPr lang="en-US" sz="1801" dirty="0" smtClean="0"/>
              <a:t>Double click</a:t>
            </a:r>
            <a:endParaRPr lang="en-US" sz="1801" dirty="0"/>
          </a:p>
        </p:txBody>
      </p:sp>
      <p:sp>
        <p:nvSpPr>
          <p:cNvPr id="41" name="TextBox 40"/>
          <p:cNvSpPr txBox="1"/>
          <p:nvPr/>
        </p:nvSpPr>
        <p:spPr>
          <a:xfrm>
            <a:off x="477982" y="1038430"/>
            <a:ext cx="3236686" cy="307777"/>
          </a:xfrm>
          <a:prstGeom prst="rect">
            <a:avLst/>
          </a:prstGeom>
          <a:noFill/>
        </p:spPr>
        <p:txBody>
          <a:bodyPr wrap="square" rtlCol="0">
            <a:spAutoFit/>
          </a:bodyPr>
          <a:lstStyle/>
          <a:p>
            <a:r>
              <a:rPr lang="en-US" sz="1400" b="1" dirty="0" smtClean="0">
                <a:latin typeface="Lucida Grande" charset="0"/>
                <a:ea typeface="Lucida Grande" charset="0"/>
                <a:cs typeface="Lucida Grande" charset="0"/>
              </a:rPr>
              <a:t>Open Sec5Part3</a:t>
            </a:r>
            <a:endParaRPr lang="en-US" sz="1400" b="1" dirty="0">
              <a:latin typeface="Lucida Grande" charset="0"/>
              <a:ea typeface="Lucida Grande" charset="0"/>
              <a:cs typeface="Lucida Grande" charset="0"/>
            </a:endParaRPr>
          </a:p>
        </p:txBody>
      </p:sp>
      <p:grpSp>
        <p:nvGrpSpPr>
          <p:cNvPr id="15" name="Group 14"/>
          <p:cNvGrpSpPr/>
          <p:nvPr/>
        </p:nvGrpSpPr>
        <p:grpSpPr>
          <a:xfrm>
            <a:off x="510581" y="1421629"/>
            <a:ext cx="3793417" cy="1233306"/>
            <a:chOff x="1289819" y="1036487"/>
            <a:chExt cx="3793417" cy="1233306"/>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9819" y="1036487"/>
              <a:ext cx="3793417" cy="1233306"/>
            </a:xfrm>
            <a:prstGeom prst="rect">
              <a:avLst/>
            </a:prstGeom>
          </p:spPr>
        </p:pic>
        <p:sp>
          <p:nvSpPr>
            <p:cNvPr id="42" name="Down Arrow 41"/>
            <p:cNvSpPr/>
            <p:nvPr/>
          </p:nvSpPr>
          <p:spPr>
            <a:xfrm rot="4990052" flipH="1">
              <a:off x="3186943" y="1512705"/>
              <a:ext cx="233702" cy="427478"/>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pSp>
      <p:sp>
        <p:nvSpPr>
          <p:cNvPr id="43" name="TextBox 42"/>
          <p:cNvSpPr txBox="1"/>
          <p:nvPr/>
        </p:nvSpPr>
        <p:spPr>
          <a:xfrm>
            <a:off x="459482" y="2868399"/>
            <a:ext cx="3844516" cy="314332"/>
          </a:xfrm>
          <a:prstGeom prst="rect">
            <a:avLst/>
          </a:prstGeom>
          <a:noFill/>
        </p:spPr>
        <p:txBody>
          <a:bodyPr wrap="square" rtlCol="0">
            <a:spAutoFit/>
          </a:bodyPr>
          <a:lstStyle/>
          <a:p>
            <a:r>
              <a:rPr lang="en-US" sz="1400" b="1" dirty="0">
                <a:latin typeface="Lucida Grande" charset="0"/>
                <a:ea typeface="Lucida Grande" charset="0"/>
                <a:cs typeface="Lucida Grande" charset="0"/>
              </a:rPr>
              <a:t>Open </a:t>
            </a:r>
            <a:r>
              <a:rPr lang="en-US" sz="1400" b="1">
                <a:latin typeface="Lucida Grande" charset="0"/>
                <a:ea typeface="Lucida Grande" charset="0"/>
                <a:cs typeface="Lucida Grande" charset="0"/>
              </a:rPr>
              <a:t>Assignment </a:t>
            </a:r>
            <a:r>
              <a:rPr lang="en-US" sz="1400" b="1" smtClean="0">
                <a:latin typeface="Lucida Grande" charset="0"/>
                <a:ea typeface="Lucida Grande" charset="0"/>
                <a:cs typeface="Lucida Grande" charset="0"/>
              </a:rPr>
              <a:t>Inspector </a:t>
            </a:r>
            <a:r>
              <a:rPr lang="en-US" sz="1400" b="1" dirty="0" smtClean="0">
                <a:latin typeface="Lucida Grande" charset="0"/>
                <a:ea typeface="Lucida Grande" charset="0"/>
                <a:cs typeface="Lucida Grande" charset="0"/>
              </a:rPr>
              <a:t>‘ AI ’</a:t>
            </a:r>
            <a:endParaRPr lang="en-GB" sz="2000" b="1" dirty="0"/>
          </a:p>
        </p:txBody>
      </p:sp>
      <p:sp>
        <p:nvSpPr>
          <p:cNvPr id="51" name="TextBox 50"/>
          <p:cNvSpPr txBox="1"/>
          <p:nvPr/>
        </p:nvSpPr>
        <p:spPr>
          <a:xfrm>
            <a:off x="2456713" y="5148188"/>
            <a:ext cx="843521" cy="369460"/>
          </a:xfrm>
          <a:prstGeom prst="rect">
            <a:avLst/>
          </a:prstGeom>
          <a:solidFill>
            <a:schemeClr val="bg1"/>
          </a:solidFill>
          <a:ln>
            <a:solidFill>
              <a:srgbClr val="03B9FF"/>
            </a:solidFill>
          </a:ln>
        </p:spPr>
        <p:txBody>
          <a:bodyPr wrap="square" rtlCol="0">
            <a:spAutoFit/>
          </a:bodyPr>
          <a:lstStyle/>
          <a:p>
            <a:r>
              <a:rPr lang="en-US" sz="1801" dirty="0" smtClean="0"/>
              <a:t>Sort ⬇</a:t>
            </a:r>
            <a:endParaRPr lang="en-US" sz="1801" dirty="0"/>
          </a:p>
        </p:txBody>
      </p:sp>
      <p:sp>
        <p:nvSpPr>
          <p:cNvPr id="52" name="TextBox 51"/>
          <p:cNvSpPr txBox="1"/>
          <p:nvPr/>
        </p:nvSpPr>
        <p:spPr>
          <a:xfrm>
            <a:off x="1928103" y="5517648"/>
            <a:ext cx="530168" cy="262519"/>
          </a:xfrm>
          <a:prstGeom prst="rect">
            <a:avLst/>
          </a:prstGeom>
          <a:noFill/>
          <a:ln>
            <a:solidFill>
              <a:srgbClr val="03B9FF"/>
            </a:solidFill>
          </a:ln>
        </p:spPr>
        <p:txBody>
          <a:bodyPr wrap="square" rtlCol="0">
            <a:spAutoFit/>
          </a:bodyPr>
          <a:lstStyle/>
          <a:p>
            <a:endParaRPr lang="en-US" sz="1801" dirty="0"/>
          </a:p>
        </p:txBody>
      </p:sp>
      <p:sp>
        <p:nvSpPr>
          <p:cNvPr id="62" name="TextBox 61"/>
          <p:cNvSpPr txBox="1"/>
          <p:nvPr/>
        </p:nvSpPr>
        <p:spPr>
          <a:xfrm>
            <a:off x="2964614" y="6136622"/>
            <a:ext cx="843521" cy="369460"/>
          </a:xfrm>
          <a:prstGeom prst="rect">
            <a:avLst/>
          </a:prstGeom>
          <a:solidFill>
            <a:schemeClr val="bg1"/>
          </a:solidFill>
          <a:ln>
            <a:solidFill>
              <a:srgbClr val="03B9FF"/>
            </a:solidFill>
          </a:ln>
        </p:spPr>
        <p:txBody>
          <a:bodyPr wrap="square" rtlCol="0">
            <a:spAutoFit/>
          </a:bodyPr>
          <a:lstStyle/>
          <a:p>
            <a:r>
              <a:rPr lang="en-US" sz="1801" dirty="0" smtClean="0"/>
              <a:t>Sort ⬆</a:t>
            </a:r>
            <a:endParaRPr lang="en-US" sz="1801" dirty="0"/>
          </a:p>
        </p:txBody>
      </p:sp>
      <p:sp>
        <p:nvSpPr>
          <p:cNvPr id="63" name="TextBox 62"/>
          <p:cNvSpPr txBox="1"/>
          <p:nvPr/>
        </p:nvSpPr>
        <p:spPr>
          <a:xfrm>
            <a:off x="2627738" y="6502141"/>
            <a:ext cx="330552" cy="262519"/>
          </a:xfrm>
          <a:prstGeom prst="rect">
            <a:avLst/>
          </a:prstGeom>
          <a:noFill/>
          <a:ln>
            <a:solidFill>
              <a:srgbClr val="03B9FF"/>
            </a:solidFill>
          </a:ln>
        </p:spPr>
        <p:txBody>
          <a:bodyPr wrap="square" rtlCol="0">
            <a:spAutoFit/>
          </a:bodyPr>
          <a:lstStyle/>
          <a:p>
            <a:endParaRPr lang="en-US" sz="1801" dirty="0"/>
          </a:p>
        </p:txBody>
      </p:sp>
      <p:grpSp>
        <p:nvGrpSpPr>
          <p:cNvPr id="16" name="Group 15"/>
          <p:cNvGrpSpPr/>
          <p:nvPr/>
        </p:nvGrpSpPr>
        <p:grpSpPr>
          <a:xfrm>
            <a:off x="823383" y="8660366"/>
            <a:ext cx="5753218" cy="3323987"/>
            <a:chOff x="823383" y="8660366"/>
            <a:chExt cx="5753218" cy="3323987"/>
          </a:xfrm>
        </p:grpSpPr>
        <p:sp>
          <p:nvSpPr>
            <p:cNvPr id="25" name="Rectangle 24"/>
            <p:cNvSpPr/>
            <p:nvPr/>
          </p:nvSpPr>
          <p:spPr>
            <a:xfrm>
              <a:off x="823383" y="8660366"/>
              <a:ext cx="5753218" cy="3323987"/>
            </a:xfrm>
            <a:prstGeom prst="rect">
              <a:avLst/>
            </a:prstGeom>
          </p:spPr>
          <p:txBody>
            <a:bodyPr wrap="square">
              <a:spAutoFit/>
            </a:bodyPr>
            <a:lstStyle/>
            <a:p>
              <a:pPr algn="just"/>
              <a:r>
                <a:rPr lang="en-GB" sz="1200" b="1" dirty="0" smtClean="0">
                  <a:latin typeface="Lucida Grande" charset="0"/>
                  <a:ea typeface="Lucida Grande" charset="0"/>
                  <a:cs typeface="Lucida Grande" charset="0"/>
                </a:rPr>
                <a:t>Correcting assignment mistakes</a:t>
              </a:r>
            </a:p>
            <a:p>
              <a:pPr algn="just"/>
              <a:endParaRPr lang="en-GB" sz="1200" b="1" dirty="0">
                <a:latin typeface="Lucida Grande" charset="0"/>
                <a:ea typeface="Lucida Grande" charset="0"/>
                <a:cs typeface="Lucida Grande" charset="0"/>
              </a:endParaRPr>
            </a:p>
            <a:p>
              <a:pPr marL="171450" indent="-171450">
                <a:buFont typeface="Arial" charset="0"/>
                <a:buChar char="•"/>
              </a:pPr>
              <a:r>
                <a:rPr lang="en-GB" sz="1200" dirty="0" smtClean="0">
                  <a:latin typeface="Lucida Grande" charset="0"/>
                  <a:ea typeface="Lucida Grande" charset="0"/>
                  <a:cs typeface="Lucida Grande" charset="0"/>
                </a:rPr>
                <a:t>Open the project Sec5Part3</a:t>
              </a:r>
            </a:p>
            <a:p>
              <a:pPr marL="171450" indent="-171450">
                <a:buFont typeface="Arial" charset="0"/>
                <a:buChar char="•"/>
              </a:pPr>
              <a:r>
                <a:rPr lang="en-GB" sz="1200" dirty="0" smtClean="0">
                  <a:latin typeface="Lucida Grande" charset="0"/>
                  <a:ea typeface="Lucida Grande" charset="0"/>
                  <a:cs typeface="Lucida Grande" charset="0"/>
                </a:rPr>
                <a:t>Open the Assignment </a:t>
              </a:r>
              <a:r>
                <a:rPr lang="en-GB" sz="1200" dirty="0">
                  <a:latin typeface="Lucida Grande" charset="0"/>
                  <a:ea typeface="Lucida Grande" charset="0"/>
                  <a:cs typeface="Lucida Grande" charset="0"/>
                </a:rPr>
                <a:t>Inspector </a:t>
              </a:r>
              <a:r>
                <a:rPr lang="en-GB" sz="1200" dirty="0" smtClean="0">
                  <a:latin typeface="Lucida Grande" charset="0"/>
                  <a:ea typeface="Lucida Grande" charset="0"/>
                  <a:cs typeface="Lucida Grande" charset="0"/>
                </a:rPr>
                <a:t>module:</a:t>
              </a:r>
              <a:br>
                <a:rPr lang="en-GB" sz="1200" dirty="0" smtClean="0">
                  <a:latin typeface="Lucida Grande" charset="0"/>
                  <a:ea typeface="Lucida Grande" charset="0"/>
                  <a:cs typeface="Lucida Grande" charset="0"/>
                </a:rPr>
              </a:br>
              <a:r>
                <a:rPr lang="en-GB" sz="1200" dirty="0" smtClean="0">
                  <a:latin typeface="Lucida Grande" charset="0"/>
                  <a:ea typeface="Lucida Grande" charset="0"/>
                  <a:cs typeface="Lucida Grande" charset="0"/>
                </a:rPr>
                <a:t>   Main Menu</a:t>
              </a:r>
              <a:r>
                <a:rPr lang="en-GB" sz="1200" dirty="0">
                  <a:latin typeface="Lucida Grande" charset="0"/>
                  <a:ea typeface="Lucida Grande" charset="0"/>
                  <a:cs typeface="Lucida Grande" charset="0"/>
                </a:rPr>
                <a:t>: </a:t>
              </a:r>
              <a:r>
                <a:rPr lang="en-GB" sz="1200" dirty="0" smtClean="0">
                  <a:latin typeface="Lucida Grande" charset="0"/>
                  <a:ea typeface="Lucida Grande" charset="0"/>
                  <a:cs typeface="Lucida Grande" charset="0"/>
                </a:rPr>
                <a:t>Assign ⟶ </a:t>
              </a:r>
              <a:r>
                <a:rPr lang="en-GB" sz="1200" b="1" dirty="0" smtClean="0">
                  <a:latin typeface="Lucida Grande" charset="0"/>
                  <a:ea typeface="Lucida Grande" charset="0"/>
                  <a:cs typeface="Lucida Grande" charset="0"/>
                </a:rPr>
                <a:t>Assignment Inspector </a:t>
              </a:r>
              <a:r>
                <a:rPr lang="en-GB" sz="1200" dirty="0" smtClean="0">
                  <a:latin typeface="Lucida Grande" charset="0"/>
                  <a:ea typeface="Lucida Grande" charset="0"/>
                  <a:cs typeface="Lucida Grande" charset="0"/>
                </a:rPr>
                <a:t>or shortcut ‘AI’</a:t>
              </a:r>
            </a:p>
            <a:p>
              <a:pPr marL="171450" indent="-171450">
                <a:buFont typeface="Arial" charset="0"/>
                <a:buChar char="•"/>
              </a:pPr>
              <a:r>
                <a:rPr lang="en-GB" sz="1200" dirty="0" smtClean="0">
                  <a:latin typeface="Lucida Grande" charset="0"/>
                  <a:ea typeface="Lucida Grande" charset="0"/>
                  <a:cs typeface="Lucida Grande" charset="0"/>
                </a:rPr>
                <a:t>select </a:t>
              </a:r>
              <a:r>
                <a:rPr lang="en-GB" sz="1200" dirty="0" err="1" smtClean="0">
                  <a:latin typeface="Lucida Grande" charset="0"/>
                  <a:ea typeface="Lucida Grande" charset="0"/>
                  <a:cs typeface="Lucida Grande" charset="0"/>
                </a:rPr>
                <a:t>chemicalShiftList</a:t>
              </a:r>
              <a:r>
                <a:rPr lang="en-GB" sz="1200" dirty="0" smtClean="0">
                  <a:latin typeface="Lucida Grande" charset="0"/>
                  <a:ea typeface="Lucida Grande" charset="0"/>
                  <a:cs typeface="Lucida Grande" charset="0"/>
                </a:rPr>
                <a:t>: </a:t>
              </a:r>
              <a:r>
                <a:rPr lang="en-GB" sz="1200" dirty="0" err="1" smtClean="0">
                  <a:latin typeface="Lucida Grande" charset="0"/>
                  <a:ea typeface="Lucida Grande" charset="0"/>
                  <a:cs typeface="Lucida Grande" charset="0"/>
                </a:rPr>
                <a:t>CL:default</a:t>
              </a:r>
              <a:endParaRPr lang="en-GB" sz="1200" dirty="0" smtClean="0">
                <a:latin typeface="Lucida Grande" charset="0"/>
                <a:ea typeface="Lucida Grande" charset="0"/>
                <a:cs typeface="Lucida Grande" charset="0"/>
              </a:endParaRPr>
            </a:p>
            <a:p>
              <a:pPr marL="171450" indent="-171450">
                <a:buFont typeface="Arial" charset="0"/>
                <a:buChar char="•"/>
              </a:pPr>
              <a:r>
                <a:rPr lang="en-GB" sz="1200" dirty="0" smtClean="0">
                  <a:latin typeface="Lucida Grande" charset="0"/>
                  <a:ea typeface="Lucida Grande" charset="0"/>
                  <a:cs typeface="Lucida Grande" charset="0"/>
                </a:rPr>
                <a:t>sort high-low the top table by Std. Dev</a:t>
              </a:r>
            </a:p>
            <a:p>
              <a:pPr marL="171450" indent="-171450">
                <a:buFont typeface="Arial" charset="0"/>
                <a:buChar char="•"/>
              </a:pPr>
              <a:r>
                <a:rPr lang="en-GB" sz="1200" dirty="0" smtClean="0">
                  <a:latin typeface="Lucida Grande" charset="0"/>
                  <a:ea typeface="Lucida Grande" charset="0"/>
                  <a:cs typeface="Lucida Grande" charset="0"/>
                </a:rPr>
                <a:t>select </a:t>
              </a:r>
              <a:r>
                <a:rPr lang="en-GB" sz="1200" dirty="0" err="1" smtClean="0">
                  <a:latin typeface="Lucida Grande" charset="0"/>
                  <a:ea typeface="Lucida Grande" charset="0"/>
                  <a:cs typeface="Lucida Grande" charset="0"/>
                </a:rPr>
                <a:t>nmrResidue</a:t>
              </a:r>
              <a:r>
                <a:rPr lang="en-GB" sz="1200" dirty="0" smtClean="0">
                  <a:latin typeface="Lucida Grande" charset="0"/>
                  <a:ea typeface="Lucida Grande" charset="0"/>
                  <a:cs typeface="Lucida Grande" charset="0"/>
                </a:rPr>
                <a:t> 37-1; the peak table below will populate</a:t>
              </a:r>
            </a:p>
            <a:p>
              <a:pPr marL="171450" indent="-171450">
                <a:buFont typeface="Arial" charset="0"/>
                <a:buChar char="•"/>
              </a:pPr>
              <a:r>
                <a:rPr lang="en-GB" sz="1200" dirty="0" smtClean="0">
                  <a:latin typeface="Lucida Grande" charset="0"/>
                  <a:ea typeface="Lucida Grande" charset="0"/>
                  <a:cs typeface="Lucida Grande" charset="0"/>
                </a:rPr>
                <a:t>sort the peak table by </a:t>
              </a:r>
              <a:r>
                <a:rPr lang="en-GB" sz="1200" dirty="0" err="1" smtClean="0">
                  <a:latin typeface="Lucida Grande" charset="0"/>
                  <a:ea typeface="Lucida Grande" charset="0"/>
                  <a:cs typeface="Lucida Grande" charset="0"/>
                </a:rPr>
                <a:t>Pos</a:t>
              </a:r>
              <a:r>
                <a:rPr lang="en-GB" sz="1200" dirty="0" smtClean="0">
                  <a:latin typeface="Lucida Grande" charset="0"/>
                  <a:ea typeface="Lucida Grande" charset="0"/>
                  <a:cs typeface="Lucida Grande" charset="0"/>
                </a:rPr>
                <a:t> F2</a:t>
              </a:r>
            </a:p>
            <a:p>
              <a:pPr marL="171450" indent="-171450">
                <a:buFont typeface="Arial" charset="0"/>
                <a:buChar char="•"/>
              </a:pPr>
              <a:r>
                <a:rPr lang="en-GB" sz="1200" dirty="0" smtClean="0">
                  <a:latin typeface="Lucida Grande" charset="0"/>
                  <a:ea typeface="Lucida Grande" charset="0"/>
                  <a:cs typeface="Lucida Grande" charset="0"/>
                </a:rPr>
                <a:t>double click on peak hnca.1.91</a:t>
              </a:r>
            </a:p>
            <a:p>
              <a:pPr marL="171450" indent="-171450">
                <a:buFont typeface="Arial" charset="0"/>
                <a:buChar char="•"/>
              </a:pPr>
              <a:r>
                <a:rPr lang="en-GB" sz="1200" dirty="0" smtClean="0">
                  <a:latin typeface="Lucida Grande" charset="0"/>
                  <a:ea typeface="Lucida Grande" charset="0"/>
                  <a:cs typeface="Lucida Grande" charset="0"/>
                </a:rPr>
                <a:t>zoom in to the peak on the </a:t>
              </a:r>
              <a:r>
                <a:rPr lang="en-GB" sz="1200" dirty="0" err="1" smtClean="0">
                  <a:latin typeface="Lucida Grande" charset="0"/>
                  <a:ea typeface="Lucida Grande" charset="0"/>
                  <a:cs typeface="Lucida Grande" charset="0"/>
                </a:rPr>
                <a:t>hnca</a:t>
              </a:r>
              <a:r>
                <a:rPr lang="en-GB" sz="1200" dirty="0" smtClean="0">
                  <a:latin typeface="Lucida Grande" charset="0"/>
                  <a:ea typeface="Lucida Grande" charset="0"/>
                  <a:cs typeface="Lucida Grande" charset="0"/>
                </a:rPr>
                <a:t> spectrum display</a:t>
              </a:r>
            </a:p>
            <a:p>
              <a:pPr marL="171450" indent="-171450">
                <a:buFont typeface="Arial" charset="0"/>
                <a:buChar char="•"/>
              </a:pPr>
              <a:r>
                <a:rPr lang="en-GB" sz="1200" dirty="0" smtClean="0">
                  <a:latin typeface="Lucida Grande" charset="0"/>
                  <a:ea typeface="Lucida Grande" charset="0"/>
                  <a:cs typeface="Lucida Grande" charset="0"/>
                </a:rPr>
                <a:t>right click on the peak, select edit Peak; the </a:t>
              </a:r>
              <a:r>
                <a:rPr lang="en-GB" sz="1200" b="1" dirty="0" smtClean="0">
                  <a:latin typeface="Lucida Grande" charset="0"/>
                  <a:ea typeface="Lucida Grande" charset="0"/>
                  <a:cs typeface="Lucida Grande" charset="0"/>
                </a:rPr>
                <a:t>Peak Assigner</a:t>
              </a:r>
              <a:r>
                <a:rPr lang="en-GB" sz="1200" dirty="0" smtClean="0">
                  <a:latin typeface="Lucida Grande" charset="0"/>
                  <a:ea typeface="Lucida Grande" charset="0"/>
                  <a:cs typeface="Lucida Grande" charset="0"/>
                </a:rPr>
                <a:t> module will appear</a:t>
              </a:r>
              <a:endParaRPr lang="en-GB" sz="1200" dirty="0">
                <a:latin typeface="Lucida Grande" charset="0"/>
                <a:ea typeface="Lucida Grande" charset="0"/>
                <a:cs typeface="Lucida Grande" charset="0"/>
              </a:endParaRPr>
            </a:p>
            <a:p>
              <a:pPr algn="just"/>
              <a:endParaRPr lang="en-GB" sz="1200" dirty="0" smtClean="0">
                <a:latin typeface="Lucida Grande" charset="0"/>
                <a:ea typeface="Lucida Grande" charset="0"/>
                <a:cs typeface="Lucida Grande" charset="0"/>
              </a:endParaRPr>
            </a:p>
            <a:p>
              <a:pPr algn="just"/>
              <a:endParaRPr lang="en-GB" sz="1200" b="1" dirty="0">
                <a:latin typeface="Lucida Grande" charset="0"/>
                <a:ea typeface="Lucida Grande" charset="0"/>
                <a:cs typeface="Lucida Grande" charset="0"/>
              </a:endParaRPr>
            </a:p>
            <a:p>
              <a:pPr algn="just"/>
              <a:endParaRPr lang="en-GB" sz="1200" dirty="0">
                <a:latin typeface="Lucida Grande" charset="0"/>
                <a:ea typeface="Lucida Grande" charset="0"/>
                <a:cs typeface="Lucida Grande" charset="0"/>
              </a:endParaRPr>
            </a:p>
            <a:p>
              <a:pPr marL="171450" indent="-171450">
                <a:lnSpc>
                  <a:spcPct val="150000"/>
                </a:lnSpc>
                <a:buFont typeface="Arial" charset="0"/>
                <a:buChar char="•"/>
              </a:pPr>
              <a:endParaRPr lang="en-GB" sz="1200" dirty="0">
                <a:latin typeface="Lucida Grande" charset="0"/>
                <a:ea typeface="Lucida Grande" charset="0"/>
                <a:cs typeface="Lucida Grande" charset="0"/>
              </a:endParaRP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35620" y="11011822"/>
              <a:ext cx="1172515" cy="864582"/>
            </a:xfrm>
            <a:prstGeom prst="rect">
              <a:avLst/>
            </a:prstGeom>
          </p:spPr>
        </p:pic>
        <p:sp>
          <p:nvSpPr>
            <p:cNvPr id="64" name="Down Arrow 63"/>
            <p:cNvSpPr/>
            <p:nvPr/>
          </p:nvSpPr>
          <p:spPr>
            <a:xfrm rot="5400000">
              <a:off x="3868459" y="11314061"/>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65" name="TextBox 64"/>
            <p:cNvSpPr txBox="1"/>
            <p:nvPr/>
          </p:nvSpPr>
          <p:spPr>
            <a:xfrm>
              <a:off x="2943335" y="11536600"/>
              <a:ext cx="838021" cy="126313"/>
            </a:xfrm>
            <a:prstGeom prst="rect">
              <a:avLst/>
            </a:prstGeom>
            <a:noFill/>
            <a:ln>
              <a:solidFill>
                <a:srgbClr val="03B9FF"/>
              </a:solidFill>
            </a:ln>
          </p:spPr>
          <p:txBody>
            <a:bodyPr wrap="square" rtlCol="0">
              <a:spAutoFit/>
            </a:bodyPr>
            <a:lstStyle/>
            <a:p>
              <a:endParaRPr lang="en-US" sz="1801" dirty="0"/>
            </a:p>
          </p:txBody>
        </p:sp>
      </p:grpSp>
    </p:spTree>
    <p:extLst>
      <p:ext uri="{BB962C8B-B14F-4D97-AF65-F5344CB8AC3E}">
        <p14:creationId xmlns:p14="http://schemas.microsoft.com/office/powerpoint/2010/main" val="4651862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715476" y="3587124"/>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28" name="Down Arrow 27"/>
          <p:cNvSpPr/>
          <p:nvPr/>
        </p:nvSpPr>
        <p:spPr>
          <a:xfrm rot="4990052" flipH="1">
            <a:off x="3295800" y="1636618"/>
            <a:ext cx="233702" cy="427478"/>
          </a:xfrm>
          <a:prstGeom prst="downArrow">
            <a:avLst>
              <a:gd name="adj1" fmla="val 37845"/>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4" name="Rectangle 33"/>
          <p:cNvSpPr/>
          <p:nvPr/>
        </p:nvSpPr>
        <p:spPr>
          <a:xfrm>
            <a:off x="2701" y="817419"/>
            <a:ext cx="6858000" cy="71788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3" name="Rectangle 22"/>
          <p:cNvSpPr/>
          <p:nvPr/>
        </p:nvSpPr>
        <p:spPr>
          <a:xfrm>
            <a:off x="0" y="8561645"/>
            <a:ext cx="955964" cy="307905"/>
          </a:xfrm>
          <a:prstGeom prst="rect">
            <a:avLst/>
          </a:prstGeom>
        </p:spPr>
        <p:txBody>
          <a:bodyPr wrap="square">
            <a:spAutoFit/>
          </a:bodyPr>
          <a:lstStyle/>
          <a:p>
            <a:pPr algn="ctr"/>
            <a:r>
              <a:rPr lang="en-GB" sz="1401" dirty="0" smtClean="0">
                <a:latin typeface="Lucida Grande" charset="0"/>
                <a:ea typeface="ＭＳ 明朝" charset="-128"/>
              </a:rPr>
              <a:t>1B</a:t>
            </a:r>
            <a:endParaRPr lang="en-US" sz="1801" dirty="0"/>
          </a:p>
        </p:txBody>
      </p:sp>
      <p:sp>
        <p:nvSpPr>
          <p:cNvPr id="25" name="Rectangle 24"/>
          <p:cNvSpPr/>
          <p:nvPr/>
        </p:nvSpPr>
        <p:spPr>
          <a:xfrm>
            <a:off x="823383" y="8591354"/>
            <a:ext cx="5753218" cy="1661993"/>
          </a:xfrm>
          <a:prstGeom prst="rect">
            <a:avLst/>
          </a:prstGeom>
        </p:spPr>
        <p:txBody>
          <a:bodyPr wrap="square">
            <a:spAutoFit/>
          </a:bodyPr>
          <a:lstStyle/>
          <a:p>
            <a:pPr algn="just"/>
            <a:r>
              <a:rPr lang="en-GB" sz="1200" b="1" dirty="0">
                <a:latin typeface="Lucida Grande" charset="0"/>
                <a:ea typeface="Lucida Grande" charset="0"/>
                <a:cs typeface="Lucida Grande" charset="0"/>
              </a:rPr>
              <a:t>Edit Assignment</a:t>
            </a:r>
          </a:p>
          <a:p>
            <a:pPr algn="just"/>
            <a:endParaRPr lang="en-GB" sz="1200" b="1" dirty="0">
              <a:latin typeface="Lucida Grande" charset="0"/>
              <a:ea typeface="Lucida Grande" charset="0"/>
              <a:cs typeface="Lucida Grande" charset="0"/>
            </a:endParaRPr>
          </a:p>
          <a:p>
            <a:pPr marL="171450" indent="-171450">
              <a:buFont typeface="Arial" charset="0"/>
              <a:buChar char="•"/>
            </a:pPr>
            <a:r>
              <a:rPr lang="en-GB" sz="1200" dirty="0" smtClean="0">
                <a:latin typeface="Lucida Grande" charset="0"/>
                <a:ea typeface="Lucida Grande" charset="0"/>
                <a:cs typeface="Lucida Grande" charset="0"/>
              </a:rPr>
              <a:t>Double click on A.37.ASP.CA on right table located in the middle panel;</a:t>
            </a:r>
            <a:br>
              <a:rPr lang="en-GB" sz="1200" dirty="0" smtClean="0">
                <a:latin typeface="Lucida Grande" charset="0"/>
                <a:ea typeface="Lucida Grande" charset="0"/>
                <a:cs typeface="Lucida Grande" charset="0"/>
              </a:rPr>
            </a:br>
            <a:r>
              <a:rPr lang="en-GB" sz="1200" dirty="0" smtClean="0">
                <a:latin typeface="Lucida Grande" charset="0"/>
                <a:ea typeface="Lucida Grande" charset="0"/>
                <a:cs typeface="Lucida Grande" charset="0"/>
              </a:rPr>
              <a:t>this will assign the atom to the selected peak</a:t>
            </a:r>
          </a:p>
          <a:p>
            <a:pPr marL="171450" indent="-171450">
              <a:buFont typeface="Arial" charset="0"/>
              <a:buChar char="•"/>
            </a:pPr>
            <a:r>
              <a:rPr lang="en-GB" sz="1200" dirty="0">
                <a:latin typeface="Lucida Grande" charset="0"/>
                <a:ea typeface="Lucida Grande" charset="0"/>
                <a:cs typeface="Lucida Grande" charset="0"/>
              </a:rPr>
              <a:t>Double click on </a:t>
            </a:r>
            <a:r>
              <a:rPr lang="en-GB" sz="1200" dirty="0" smtClean="0">
                <a:latin typeface="Lucida Grande" charset="0"/>
                <a:ea typeface="Lucida Grande" charset="0"/>
                <a:cs typeface="Lucida Grande" charset="0"/>
              </a:rPr>
              <a:t>A.37-1.CA </a:t>
            </a:r>
            <a:r>
              <a:rPr lang="en-GB" sz="1200" dirty="0">
                <a:latin typeface="Lucida Grande" charset="0"/>
                <a:ea typeface="Lucida Grande" charset="0"/>
                <a:cs typeface="Lucida Grande" charset="0"/>
              </a:rPr>
              <a:t>on </a:t>
            </a:r>
            <a:r>
              <a:rPr lang="en-GB" sz="1200" dirty="0" smtClean="0">
                <a:latin typeface="Lucida Grande" charset="0"/>
                <a:ea typeface="Lucida Grande" charset="0"/>
                <a:cs typeface="Lucida Grande" charset="0"/>
              </a:rPr>
              <a:t>left table; this </a:t>
            </a:r>
            <a:r>
              <a:rPr lang="en-GB" sz="1200" dirty="0">
                <a:latin typeface="Lucida Grande" charset="0"/>
                <a:ea typeface="Lucida Grande" charset="0"/>
                <a:cs typeface="Lucida Grande" charset="0"/>
              </a:rPr>
              <a:t>will </a:t>
            </a:r>
            <a:r>
              <a:rPr lang="en-GB" sz="1200" dirty="0" smtClean="0">
                <a:latin typeface="Lucida Grande" charset="0"/>
                <a:ea typeface="Lucida Grande" charset="0"/>
                <a:cs typeface="Lucida Grande" charset="0"/>
              </a:rPr>
              <a:t>delete the </a:t>
            </a:r>
            <a:r>
              <a:rPr lang="en-GB" sz="1200" dirty="0">
                <a:latin typeface="Lucida Grande" charset="0"/>
                <a:ea typeface="Lucida Grande" charset="0"/>
                <a:cs typeface="Lucida Grande" charset="0"/>
              </a:rPr>
              <a:t>atom </a:t>
            </a:r>
            <a:r>
              <a:rPr lang="en-GB" sz="1200" dirty="0" smtClean="0">
                <a:latin typeface="Lucida Grande" charset="0"/>
                <a:ea typeface="Lucida Grande" charset="0"/>
                <a:cs typeface="Lucida Grande" charset="0"/>
              </a:rPr>
              <a:t>from the </a:t>
            </a:r>
            <a:r>
              <a:rPr lang="en-GB" sz="1200" dirty="0">
                <a:latin typeface="Lucida Grande" charset="0"/>
                <a:ea typeface="Lucida Grande" charset="0"/>
                <a:cs typeface="Lucida Grande" charset="0"/>
              </a:rPr>
              <a:t>selected </a:t>
            </a:r>
            <a:r>
              <a:rPr lang="en-GB" sz="1200" dirty="0" smtClean="0">
                <a:latin typeface="Lucida Grande" charset="0"/>
                <a:ea typeface="Lucida Grande" charset="0"/>
                <a:cs typeface="Lucida Grande" charset="0"/>
              </a:rPr>
              <a:t>peak and the project</a:t>
            </a:r>
          </a:p>
          <a:p>
            <a:pPr algn="just"/>
            <a:endParaRPr lang="en-GB" sz="1200" dirty="0">
              <a:latin typeface="Lucida Grande" charset="0"/>
              <a:ea typeface="Lucida Grande" charset="0"/>
              <a:cs typeface="Lucida Grande" charset="0"/>
            </a:endParaRPr>
          </a:p>
          <a:p>
            <a:pPr marL="171450" indent="-171450">
              <a:lnSpc>
                <a:spcPct val="150000"/>
              </a:lnSpc>
              <a:buFont typeface="Arial" charset="0"/>
              <a:buChar char="•"/>
            </a:pPr>
            <a:endParaRPr lang="en-GB" sz="1200" dirty="0">
              <a:latin typeface="Lucida Grande" charset="0"/>
              <a:ea typeface="Lucida Grande" charset="0"/>
              <a:cs typeface="Lucida Grande" charset="0"/>
            </a:endParaRPr>
          </a:p>
        </p:txBody>
      </p:sp>
      <p:sp>
        <p:nvSpPr>
          <p:cNvPr id="38" name="Rectangle 37"/>
          <p:cNvSpPr/>
          <p:nvPr/>
        </p:nvSpPr>
        <p:spPr>
          <a:xfrm>
            <a:off x="5940761" y="554276"/>
            <a:ext cx="917239" cy="276999"/>
          </a:xfrm>
          <a:prstGeom prst="rect">
            <a:avLst/>
          </a:prstGeom>
        </p:spPr>
        <p:txBody>
          <a:bodyPr wrap="none">
            <a:spAutoFit/>
          </a:bodyPr>
          <a:lstStyle/>
          <a:p>
            <a:r>
              <a:rPr lang="en-US" sz="1200" dirty="0" smtClean="0">
                <a:latin typeface="Lucida Grande" charset="0"/>
                <a:ea typeface="Lucida Grande" charset="0"/>
                <a:cs typeface="Lucida Grande" charset="0"/>
              </a:rPr>
              <a:t>Sec5Part3</a:t>
            </a:r>
            <a:endParaRPr lang="en-GB" sz="1200" dirty="0"/>
          </a:p>
        </p:txBody>
      </p:sp>
      <p:sp>
        <p:nvSpPr>
          <p:cNvPr id="10" name="Slide Number Placeholder 9"/>
          <p:cNvSpPr>
            <a:spLocks noGrp="1"/>
          </p:cNvSpPr>
          <p:nvPr>
            <p:ph type="sldNum" sz="quarter" idx="12"/>
          </p:nvPr>
        </p:nvSpPr>
        <p:spPr/>
        <p:txBody>
          <a:bodyPr/>
          <a:lstStyle/>
          <a:p>
            <a:fld id="{EAB789F6-3BD3-1645-B8E5-7AE28DC0F5BB}" type="slidenum">
              <a:rPr lang="en-US" smtClean="0"/>
              <a:t>20</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377" y="1136946"/>
            <a:ext cx="4661210" cy="351666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587" y="5058001"/>
            <a:ext cx="4680000" cy="1071253"/>
          </a:xfrm>
          <a:prstGeom prst="rect">
            <a:avLst/>
          </a:prstGeom>
        </p:spPr>
      </p:pic>
      <p:sp>
        <p:nvSpPr>
          <p:cNvPr id="29" name="Down Arrow 28"/>
          <p:cNvSpPr/>
          <p:nvPr/>
        </p:nvSpPr>
        <p:spPr>
          <a:xfrm rot="5400000">
            <a:off x="3766034" y="2526840"/>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1" name="TextBox 30"/>
          <p:cNvSpPr txBox="1"/>
          <p:nvPr/>
        </p:nvSpPr>
        <p:spPr>
          <a:xfrm>
            <a:off x="4351070" y="2636420"/>
            <a:ext cx="1418794" cy="646587"/>
          </a:xfrm>
          <a:prstGeom prst="rect">
            <a:avLst/>
          </a:prstGeom>
          <a:solidFill>
            <a:schemeClr val="bg1"/>
          </a:solidFill>
          <a:ln>
            <a:solidFill>
              <a:srgbClr val="03B9FF"/>
            </a:solidFill>
          </a:ln>
        </p:spPr>
        <p:txBody>
          <a:bodyPr wrap="square" rtlCol="0">
            <a:spAutoFit/>
          </a:bodyPr>
          <a:lstStyle/>
          <a:p>
            <a:r>
              <a:rPr lang="en-US" sz="1801" dirty="0" smtClean="0"/>
              <a:t>Double click</a:t>
            </a:r>
          </a:p>
          <a:p>
            <a:r>
              <a:rPr lang="en-US" sz="1801" dirty="0" smtClean="0"/>
              <a:t>to assign</a:t>
            </a:r>
            <a:endParaRPr lang="en-US" sz="1801" dirty="0"/>
          </a:p>
        </p:txBody>
      </p:sp>
      <p:sp>
        <p:nvSpPr>
          <p:cNvPr id="35" name="Down Arrow 34"/>
          <p:cNvSpPr/>
          <p:nvPr/>
        </p:nvSpPr>
        <p:spPr>
          <a:xfrm rot="5400000">
            <a:off x="2040551" y="5098386"/>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6" name="TextBox 35"/>
          <p:cNvSpPr txBox="1"/>
          <p:nvPr/>
        </p:nvSpPr>
        <p:spPr>
          <a:xfrm>
            <a:off x="2625587" y="5207966"/>
            <a:ext cx="1406918" cy="646587"/>
          </a:xfrm>
          <a:prstGeom prst="rect">
            <a:avLst/>
          </a:prstGeom>
          <a:solidFill>
            <a:schemeClr val="bg1"/>
          </a:solidFill>
          <a:ln>
            <a:solidFill>
              <a:srgbClr val="03B9FF"/>
            </a:solidFill>
          </a:ln>
        </p:spPr>
        <p:txBody>
          <a:bodyPr wrap="square" rtlCol="0">
            <a:spAutoFit/>
          </a:bodyPr>
          <a:lstStyle/>
          <a:p>
            <a:r>
              <a:rPr lang="en-US" sz="1801" dirty="0" smtClean="0"/>
              <a:t>Double click</a:t>
            </a:r>
          </a:p>
          <a:p>
            <a:r>
              <a:rPr lang="en-US" sz="1801" dirty="0"/>
              <a:t>to </a:t>
            </a:r>
            <a:r>
              <a:rPr lang="en-US" sz="1801" dirty="0" smtClean="0"/>
              <a:t>de-assign</a:t>
            </a:r>
            <a:endParaRPr lang="en-US" sz="1801" dirty="0"/>
          </a:p>
        </p:txBody>
      </p:sp>
      <p:sp>
        <p:nvSpPr>
          <p:cNvPr id="13" name="Rectangle 12"/>
          <p:cNvSpPr/>
          <p:nvPr/>
        </p:nvSpPr>
        <p:spPr>
          <a:xfrm>
            <a:off x="111005" y="6948316"/>
            <a:ext cx="6288375" cy="1015663"/>
          </a:xfrm>
          <a:prstGeom prst="rect">
            <a:avLst/>
          </a:prstGeom>
        </p:spPr>
        <p:txBody>
          <a:bodyPr wrap="square">
            <a:spAutoFit/>
          </a:bodyPr>
          <a:lstStyle/>
          <a:p>
            <a:pPr algn="just"/>
            <a:r>
              <a:rPr lang="en-US" sz="1000" dirty="0">
                <a:latin typeface="LucidaGrande" charset="0"/>
              </a:rPr>
              <a:t>The </a:t>
            </a:r>
            <a:r>
              <a:rPr lang="en-US" sz="1000" b="1" dirty="0">
                <a:latin typeface="LucidaGrande" charset="0"/>
              </a:rPr>
              <a:t>Peak </a:t>
            </a:r>
            <a:r>
              <a:rPr lang="en-US" sz="1000" b="1" dirty="0" smtClean="0">
                <a:latin typeface="LucidaGrande" charset="0"/>
              </a:rPr>
              <a:t>Assigner </a:t>
            </a:r>
            <a:r>
              <a:rPr lang="en-US" sz="1000" dirty="0" smtClean="0">
                <a:latin typeface="LucidaGrande" charset="0"/>
              </a:rPr>
              <a:t>is very versatile and it has </a:t>
            </a:r>
            <a:r>
              <a:rPr lang="en-US" sz="1000" dirty="0">
                <a:latin typeface="LucidaGrande" charset="0"/>
              </a:rPr>
              <a:t>a number of options to guide its </a:t>
            </a:r>
            <a:r>
              <a:rPr lang="en-GB" sz="1000" dirty="0" smtClean="0">
                <a:latin typeface="LucidaGrande" charset="0"/>
              </a:rPr>
              <a:t>behaviour</a:t>
            </a:r>
            <a:r>
              <a:rPr lang="en-US" sz="1000" dirty="0" smtClean="0">
                <a:latin typeface="LucidaGrande" charset="0"/>
              </a:rPr>
              <a:t>. </a:t>
            </a:r>
            <a:r>
              <a:rPr lang="en-US" sz="1000" dirty="0">
                <a:latin typeface="LucidaGrande" charset="0"/>
              </a:rPr>
              <a:t>Use the gear box to show/hide these. Crucial parameters are the assignment tolerances along each dimension for the different spectra. These are set to (sensible) default values but can also be modified by using the “dimensions” </a:t>
            </a:r>
            <a:r>
              <a:rPr lang="en-US" sz="1000" dirty="0" smtClean="0">
                <a:latin typeface="LucidaGrande" charset="0"/>
              </a:rPr>
              <a:t>panel </a:t>
            </a:r>
            <a:r>
              <a:rPr lang="en-US" sz="1000" dirty="0">
                <a:latin typeface="LucidaGrande" charset="0"/>
              </a:rPr>
              <a:t>of the spectral properties popups of the respective spectra. </a:t>
            </a:r>
            <a:r>
              <a:rPr lang="en-US" sz="1000" dirty="0" smtClean="0">
                <a:latin typeface="LucidaGrande" charset="0"/>
              </a:rPr>
              <a:t>You can </a:t>
            </a:r>
            <a:r>
              <a:rPr lang="en-US" sz="1000" dirty="0">
                <a:latin typeface="LucidaGrande" charset="0"/>
              </a:rPr>
              <a:t>also </a:t>
            </a:r>
            <a:r>
              <a:rPr lang="en-US" sz="1000" dirty="0" smtClean="0">
                <a:latin typeface="LucidaGrande" charset="0"/>
              </a:rPr>
              <a:t>open the module from the main menu </a:t>
            </a:r>
            <a:r>
              <a:rPr lang="en-US" sz="1000" dirty="0" smtClean="0">
                <a:latin typeface="LucidaGrande" charset="0"/>
                <a:sym typeface="Wingdings"/>
              </a:rPr>
              <a:t></a:t>
            </a:r>
            <a:r>
              <a:rPr lang="en-US" sz="1000" dirty="0" smtClean="0">
                <a:latin typeface="LucidaGrande" charset="0"/>
              </a:rPr>
              <a:t> Assign </a:t>
            </a:r>
            <a:r>
              <a:rPr lang="en-US" sz="1000" dirty="0" smtClean="0">
                <a:latin typeface="LucidaGrande" charset="0"/>
                <a:sym typeface="Wingdings"/>
              </a:rPr>
              <a:t> Peak Assigner (shortcut “AA”) </a:t>
            </a:r>
            <a:endParaRPr lang="en-US" sz="1000" dirty="0"/>
          </a:p>
        </p:txBody>
      </p:sp>
      <p:sp>
        <p:nvSpPr>
          <p:cNvPr id="45" name="Rectangle 44"/>
          <p:cNvSpPr/>
          <p:nvPr/>
        </p:nvSpPr>
        <p:spPr>
          <a:xfrm>
            <a:off x="2091213" y="125384"/>
            <a:ext cx="3217547" cy="738792"/>
          </a:xfrm>
          <a:prstGeom prst="rect">
            <a:avLst/>
          </a:prstGeom>
        </p:spPr>
        <p:txBody>
          <a:bodyPr wrap="none">
            <a:spAutoFit/>
          </a:bodyPr>
          <a:lstStyle/>
          <a:p>
            <a:pPr algn="ctr"/>
            <a:r>
              <a:rPr lang="en-GB" sz="2400" dirty="0" smtClean="0">
                <a:latin typeface="Lucida Grande" charset="0"/>
                <a:ea typeface="ＭＳ 明朝" charset="-128"/>
              </a:rPr>
              <a:t>Inspect Assignment</a:t>
            </a:r>
            <a:endParaRPr lang="en-GB" sz="2400" dirty="0">
              <a:latin typeface="Lucida Grande" charset="0"/>
              <a:ea typeface="ＭＳ 明朝" charset="-128"/>
            </a:endParaRPr>
          </a:p>
          <a:p>
            <a:pPr algn="ctr"/>
            <a:endParaRPr lang="en-US" sz="1801" dirty="0"/>
          </a:p>
        </p:txBody>
      </p:sp>
      <p:grpSp>
        <p:nvGrpSpPr>
          <p:cNvPr id="21" name="Group 20"/>
          <p:cNvGrpSpPr/>
          <p:nvPr/>
        </p:nvGrpSpPr>
        <p:grpSpPr>
          <a:xfrm>
            <a:off x="-3226" y="-14941"/>
            <a:ext cx="962415" cy="831273"/>
            <a:chOff x="981230" y="-31859"/>
            <a:chExt cx="962415" cy="831273"/>
          </a:xfrm>
        </p:grpSpPr>
        <p:sp>
          <p:nvSpPr>
            <p:cNvPr id="22" name="Rectangle 21"/>
            <p:cNvSpPr/>
            <p:nvPr/>
          </p:nvSpPr>
          <p:spPr>
            <a:xfrm>
              <a:off x="981230" y="-31859"/>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4" name="Rectangle 23"/>
            <p:cNvSpPr/>
            <p:nvPr/>
          </p:nvSpPr>
          <p:spPr>
            <a:xfrm>
              <a:off x="987681" y="31236"/>
              <a:ext cx="955964" cy="553998"/>
            </a:xfrm>
            <a:prstGeom prst="rect">
              <a:avLst/>
            </a:prstGeom>
          </p:spPr>
          <p:txBody>
            <a:bodyPr wrap="square">
              <a:spAutoFit/>
            </a:bodyPr>
            <a:lstStyle/>
            <a:p>
              <a:pPr algn="ctr"/>
              <a:r>
                <a:rPr lang="en-US" sz="1600" dirty="0" smtClean="0">
                  <a:latin typeface="Lucida Grande" charset="0"/>
                  <a:ea typeface="Lucida Grande" charset="0"/>
                  <a:cs typeface="Lucida Grande" charset="0"/>
                </a:rPr>
                <a:t>How To</a:t>
              </a:r>
            </a:p>
            <a:p>
              <a:pPr algn="ctr"/>
              <a:r>
                <a:rPr lang="en-US" sz="1400" dirty="0" smtClean="0">
                  <a:latin typeface="Lucida Grande" charset="0"/>
                  <a:ea typeface="Lucida Grande" charset="0"/>
                  <a:cs typeface="Lucida Grande" charset="0"/>
                </a:rPr>
                <a:t>1</a:t>
              </a:r>
              <a:endParaRPr lang="en-US" dirty="0"/>
            </a:p>
          </p:txBody>
        </p:sp>
      </p:grpSp>
    </p:spTree>
    <p:extLst>
      <p:ext uri="{BB962C8B-B14F-4D97-AF65-F5344CB8AC3E}">
        <p14:creationId xmlns:p14="http://schemas.microsoft.com/office/powerpoint/2010/main" val="6701161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715476" y="3383924"/>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4" name="Rectangle 33"/>
          <p:cNvSpPr/>
          <p:nvPr/>
        </p:nvSpPr>
        <p:spPr>
          <a:xfrm>
            <a:off x="-18000" y="810582"/>
            <a:ext cx="6876000" cy="74247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3" name="Rectangle 22"/>
          <p:cNvSpPr/>
          <p:nvPr/>
        </p:nvSpPr>
        <p:spPr>
          <a:xfrm>
            <a:off x="0" y="8358445"/>
            <a:ext cx="955964" cy="461665"/>
          </a:xfrm>
          <a:prstGeom prst="rect">
            <a:avLst/>
          </a:prstGeom>
        </p:spPr>
        <p:txBody>
          <a:bodyPr wrap="square">
            <a:spAutoFit/>
          </a:bodyPr>
          <a:lstStyle/>
          <a:p>
            <a:pPr algn="ctr"/>
            <a:r>
              <a:rPr lang="en-GB" sz="2400" dirty="0" smtClean="0">
                <a:latin typeface="Lucida Grande" charset="0"/>
                <a:ea typeface="ＭＳ 明朝" charset="-128"/>
              </a:rPr>
              <a:t>1</a:t>
            </a:r>
            <a:r>
              <a:rPr lang="en-GB" sz="1401" dirty="0" smtClean="0">
                <a:latin typeface="Lucida Grande" charset="0"/>
                <a:ea typeface="ＭＳ 明朝" charset="-128"/>
              </a:rPr>
              <a:t>C</a:t>
            </a:r>
            <a:endParaRPr lang="en-US" sz="1801" dirty="0"/>
          </a:p>
        </p:txBody>
      </p:sp>
      <p:sp>
        <p:nvSpPr>
          <p:cNvPr id="38" name="Rectangle 37"/>
          <p:cNvSpPr/>
          <p:nvPr/>
        </p:nvSpPr>
        <p:spPr>
          <a:xfrm>
            <a:off x="5940761" y="561141"/>
            <a:ext cx="917239" cy="276999"/>
          </a:xfrm>
          <a:prstGeom prst="rect">
            <a:avLst/>
          </a:prstGeom>
        </p:spPr>
        <p:txBody>
          <a:bodyPr wrap="square">
            <a:spAutoFit/>
          </a:bodyPr>
          <a:lstStyle/>
          <a:p>
            <a:r>
              <a:rPr lang="en-US" sz="1200" dirty="0" smtClean="0">
                <a:latin typeface="Lucida Grande" charset="0"/>
                <a:ea typeface="Lucida Grande" charset="0"/>
                <a:cs typeface="Lucida Grande" charset="0"/>
              </a:rPr>
              <a:t>Sec5Part4</a:t>
            </a:r>
            <a:endParaRPr lang="en-GB" sz="1200" dirty="0"/>
          </a:p>
        </p:txBody>
      </p:sp>
      <p:sp>
        <p:nvSpPr>
          <p:cNvPr id="10" name="Slide Number Placeholder 9"/>
          <p:cNvSpPr>
            <a:spLocks noGrp="1"/>
          </p:cNvSpPr>
          <p:nvPr>
            <p:ph type="sldNum" sz="quarter" idx="12"/>
          </p:nvPr>
        </p:nvSpPr>
        <p:spPr>
          <a:xfrm>
            <a:off x="4843463" y="11096982"/>
            <a:ext cx="1543050" cy="649111"/>
          </a:xfrm>
        </p:spPr>
        <p:txBody>
          <a:bodyPr/>
          <a:lstStyle/>
          <a:p>
            <a:fld id="{EAB789F6-3BD3-1645-B8E5-7AE28DC0F5BB}" type="slidenum">
              <a:rPr lang="en-US" smtClean="0"/>
              <a:t>21</a:t>
            </a:fld>
            <a:endParaRPr lang="en-US"/>
          </a:p>
        </p:txBody>
      </p:sp>
      <p:sp>
        <p:nvSpPr>
          <p:cNvPr id="2" name="Rectangle 1"/>
          <p:cNvSpPr/>
          <p:nvPr/>
        </p:nvSpPr>
        <p:spPr>
          <a:xfrm>
            <a:off x="336654" y="6736229"/>
            <a:ext cx="5968195" cy="1015663"/>
          </a:xfrm>
          <a:prstGeom prst="rect">
            <a:avLst/>
          </a:prstGeom>
        </p:spPr>
        <p:txBody>
          <a:bodyPr wrap="square">
            <a:spAutoFit/>
          </a:bodyPr>
          <a:lstStyle/>
          <a:p>
            <a:r>
              <a:rPr lang="en-US" sz="1000" dirty="0" smtClean="0">
                <a:latin typeface="LucidaGrande" charset="0"/>
              </a:rPr>
              <a:t>Sec5Part4.ccpn is a project that contains a assignment error; To identify assignment errors you can use the sequence graph. In this project, scrolling </a:t>
            </a:r>
            <a:r>
              <a:rPr lang="en-US" sz="1000" dirty="0">
                <a:latin typeface="LucidaGrande" charset="0"/>
              </a:rPr>
              <a:t>through the </a:t>
            </a:r>
            <a:r>
              <a:rPr lang="en-US" sz="1000" dirty="0" smtClean="0">
                <a:latin typeface="LucidaGrande" charset="0"/>
              </a:rPr>
              <a:t>sequence graph of </a:t>
            </a:r>
            <a:r>
              <a:rPr lang="en-US" sz="1000" dirty="0" err="1" smtClean="0">
                <a:latin typeface="LucidaGrande" charset="0"/>
              </a:rPr>
              <a:t>nmrChain</a:t>
            </a:r>
            <a:r>
              <a:rPr lang="en-US" sz="1000" dirty="0" smtClean="0">
                <a:latin typeface="LucidaGrande" charset="0"/>
              </a:rPr>
              <a:t> A, </a:t>
            </a:r>
            <a:r>
              <a:rPr lang="en-US" sz="1000" dirty="0">
                <a:latin typeface="LucidaGrande" charset="0"/>
              </a:rPr>
              <a:t>you will notice multiple lines connecting the N atom of A.21.TRP to atoms much further down the sequence; in fact they go to the H of A.71.LYS and the CB of A.70.ASP. These are clearly mistakes in the assignment and should be </a:t>
            </a:r>
            <a:r>
              <a:rPr lang="en-US" sz="1000" dirty="0" smtClean="0">
                <a:latin typeface="LucidaGrande" charset="0"/>
              </a:rPr>
              <a:t>corrected.</a:t>
            </a:r>
            <a:endParaRPr lang="en-US" sz="1000" dirty="0">
              <a:latin typeface="LucidaGrande" charset="0"/>
            </a:endParaRPr>
          </a:p>
          <a:p>
            <a:endParaRPr lang="en-US" sz="1000" dirty="0"/>
          </a:p>
        </p:txBody>
      </p:sp>
      <p:sp>
        <p:nvSpPr>
          <p:cNvPr id="41" name="TextBox 40"/>
          <p:cNvSpPr txBox="1"/>
          <p:nvPr/>
        </p:nvSpPr>
        <p:spPr>
          <a:xfrm>
            <a:off x="477982" y="849085"/>
            <a:ext cx="3236686" cy="307777"/>
          </a:xfrm>
          <a:prstGeom prst="rect">
            <a:avLst/>
          </a:prstGeom>
          <a:noFill/>
        </p:spPr>
        <p:txBody>
          <a:bodyPr wrap="square" rtlCol="0">
            <a:spAutoFit/>
          </a:bodyPr>
          <a:lstStyle/>
          <a:p>
            <a:r>
              <a:rPr lang="en-US" sz="1400" b="1" dirty="0" smtClean="0">
                <a:latin typeface="Lucida Grande" charset="0"/>
                <a:ea typeface="Lucida Grande" charset="0"/>
                <a:cs typeface="Lucida Grande" charset="0"/>
              </a:rPr>
              <a:t>Open Sec5Part4</a:t>
            </a:r>
            <a:endParaRPr lang="en-US" sz="1400" b="1" dirty="0">
              <a:latin typeface="Lucida Grande" charset="0"/>
              <a:ea typeface="Lucida Grande" charset="0"/>
              <a:cs typeface="Lucida Grande" charset="0"/>
            </a:endParaRPr>
          </a:p>
        </p:txBody>
      </p:sp>
      <p:sp>
        <p:nvSpPr>
          <p:cNvPr id="25" name="Rectangle 24"/>
          <p:cNvSpPr/>
          <p:nvPr/>
        </p:nvSpPr>
        <p:spPr>
          <a:xfrm>
            <a:off x="823383" y="8457166"/>
            <a:ext cx="5753218" cy="3508653"/>
          </a:xfrm>
          <a:prstGeom prst="rect">
            <a:avLst/>
          </a:prstGeom>
        </p:spPr>
        <p:txBody>
          <a:bodyPr wrap="square">
            <a:spAutoFit/>
          </a:bodyPr>
          <a:lstStyle/>
          <a:p>
            <a:pPr algn="just"/>
            <a:r>
              <a:rPr lang="en-GB" sz="1200" b="1" dirty="0" smtClean="0">
                <a:latin typeface="Lucida Grande" charset="0"/>
                <a:ea typeface="Lucida Grande" charset="0"/>
                <a:cs typeface="Lucida Grande" charset="0"/>
              </a:rPr>
              <a:t>Correcting assignment mistake</a:t>
            </a:r>
          </a:p>
          <a:p>
            <a:pPr algn="just"/>
            <a:endParaRPr lang="en-GB" sz="1200" b="1" dirty="0">
              <a:latin typeface="Lucida Grande" charset="0"/>
              <a:ea typeface="Lucida Grande" charset="0"/>
              <a:cs typeface="Lucida Grande" charset="0"/>
            </a:endParaRPr>
          </a:p>
          <a:p>
            <a:pPr marL="171450" indent="-171450">
              <a:buFont typeface="Arial" charset="0"/>
              <a:buChar char="•"/>
            </a:pPr>
            <a:r>
              <a:rPr lang="en-GB" sz="1200" dirty="0" smtClean="0">
                <a:latin typeface="Lucida Grande" charset="0"/>
                <a:ea typeface="Lucida Grande" charset="0"/>
                <a:cs typeface="Lucida Grande" charset="0"/>
              </a:rPr>
              <a:t>Open the project Sec5Part4</a:t>
            </a:r>
          </a:p>
          <a:p>
            <a:pPr marL="171450" indent="-171450">
              <a:buFont typeface="Arial" charset="0"/>
              <a:buChar char="•"/>
            </a:pPr>
            <a:r>
              <a:rPr lang="en-GB" sz="1200" dirty="0" smtClean="0">
                <a:latin typeface="Lucida Grande" charset="0"/>
                <a:ea typeface="Lucida Grande" charset="0"/>
                <a:cs typeface="Lucida Grande" charset="0"/>
              </a:rPr>
              <a:t>Open Sequence Graph with shortcut “SG”</a:t>
            </a:r>
          </a:p>
          <a:p>
            <a:pPr marL="171450" indent="-171450">
              <a:buFont typeface="Arial" charset="0"/>
              <a:buChar char="•"/>
            </a:pPr>
            <a:r>
              <a:rPr lang="en-GB" sz="1200" dirty="0" smtClean="0">
                <a:latin typeface="Lucida Grande" charset="0"/>
                <a:ea typeface="Lucida Grande" charset="0"/>
                <a:cs typeface="Lucida Grande" charset="0"/>
              </a:rPr>
              <a:t>Select </a:t>
            </a:r>
            <a:r>
              <a:rPr lang="en-GB" sz="1200" dirty="0" err="1" smtClean="0">
                <a:latin typeface="Lucida Grande" charset="0"/>
                <a:ea typeface="Lucida Grande" charset="0"/>
                <a:cs typeface="Lucida Grande" charset="0"/>
              </a:rPr>
              <a:t>NmrChain</a:t>
            </a:r>
            <a:r>
              <a:rPr lang="en-GB" sz="1200" dirty="0" smtClean="0">
                <a:latin typeface="Lucida Grande" charset="0"/>
                <a:ea typeface="Lucida Grande" charset="0"/>
                <a:cs typeface="Lucida Grande" charset="0"/>
              </a:rPr>
              <a:t> NC:A</a:t>
            </a:r>
          </a:p>
          <a:p>
            <a:pPr marL="171450" indent="-171450">
              <a:buFont typeface="Arial" charset="0"/>
              <a:buChar char="•"/>
            </a:pPr>
            <a:r>
              <a:rPr lang="en-GB" sz="1200" dirty="0" smtClean="0">
                <a:latin typeface="Lucida Grande" charset="0"/>
                <a:ea typeface="Lucida Grande" charset="0"/>
                <a:cs typeface="Lucida Grande" charset="0"/>
              </a:rPr>
              <a:t>Toggle settings, check Show Tree</a:t>
            </a:r>
          </a:p>
          <a:p>
            <a:pPr marL="171450" indent="-171450">
              <a:buFont typeface="Arial" charset="0"/>
              <a:buChar char="•"/>
            </a:pPr>
            <a:r>
              <a:rPr lang="en-GB" sz="1200" dirty="0" smtClean="0">
                <a:latin typeface="Lucida Grande" charset="0"/>
                <a:ea typeface="Lucida Grande" charset="0"/>
                <a:cs typeface="Lucida Grande" charset="0"/>
              </a:rPr>
              <a:t>Scroll to the right and search for A.21.TRP</a:t>
            </a:r>
          </a:p>
          <a:p>
            <a:pPr marL="171450" indent="-171450">
              <a:buFont typeface="Arial" charset="0"/>
              <a:buChar char="•"/>
            </a:pPr>
            <a:r>
              <a:rPr lang="en-GB" sz="1200" dirty="0" smtClean="0">
                <a:latin typeface="Lucida Grande" charset="0"/>
                <a:ea typeface="Lucida Grande" charset="0"/>
                <a:cs typeface="Lucida Grande" charset="0"/>
              </a:rPr>
              <a:t>Select the H, Right click on it</a:t>
            </a:r>
          </a:p>
          <a:p>
            <a:pPr marL="171450" indent="-171450">
              <a:buFont typeface="Arial" charset="0"/>
              <a:buChar char="•"/>
            </a:pPr>
            <a:r>
              <a:rPr lang="en-GB" sz="1200" dirty="0" smtClean="0">
                <a:latin typeface="Lucida Grande" charset="0"/>
                <a:ea typeface="Lucida Grande" charset="0"/>
                <a:cs typeface="Lucida Grande" charset="0"/>
              </a:rPr>
              <a:t>search and click all A.21.TRP peaks from the submenus so to remove the unwanted connections</a:t>
            </a:r>
          </a:p>
          <a:p>
            <a:endParaRPr lang="en-GB" sz="1200" dirty="0">
              <a:latin typeface="Lucida Grande" charset="0"/>
              <a:ea typeface="Lucida Grande" charset="0"/>
              <a:cs typeface="Lucida Grande" charset="0"/>
            </a:endParaRPr>
          </a:p>
          <a:p>
            <a:r>
              <a:rPr lang="en-GB" sz="1200" dirty="0" smtClean="0">
                <a:latin typeface="Lucida Grande" charset="0"/>
                <a:ea typeface="Lucida Grande" charset="0"/>
                <a:cs typeface="Lucida Grande" charset="0"/>
              </a:rPr>
              <a:t>The wrong connections have been removed, which means the peaks have been de-assign from that NmrAtom. You can further edit </a:t>
            </a:r>
            <a:r>
              <a:rPr lang="en-GB" sz="1200" smtClean="0">
                <a:latin typeface="Lucida Grande" charset="0"/>
                <a:ea typeface="Lucida Grande" charset="0"/>
                <a:cs typeface="Lucida Grande" charset="0"/>
              </a:rPr>
              <a:t>the NmrAtom </a:t>
            </a:r>
            <a:r>
              <a:rPr lang="en-GB" sz="1200" dirty="0" smtClean="0">
                <a:latin typeface="Lucida Grande" charset="0"/>
                <a:ea typeface="Lucida Grande" charset="0"/>
                <a:cs typeface="Lucida Grande" charset="0"/>
              </a:rPr>
              <a:t>using the other tools of Assign like the Peak Assigner module. </a:t>
            </a:r>
          </a:p>
          <a:p>
            <a:pPr algn="just"/>
            <a:endParaRPr lang="en-GB" sz="1200" dirty="0" smtClean="0">
              <a:latin typeface="Lucida Grande" charset="0"/>
              <a:ea typeface="Lucida Grande" charset="0"/>
              <a:cs typeface="Lucida Grande" charset="0"/>
            </a:endParaRPr>
          </a:p>
          <a:p>
            <a:pPr algn="just"/>
            <a:endParaRPr lang="en-GB" sz="1200" b="1" dirty="0">
              <a:latin typeface="Lucida Grande" charset="0"/>
              <a:ea typeface="Lucida Grande" charset="0"/>
              <a:cs typeface="Lucida Grande" charset="0"/>
            </a:endParaRPr>
          </a:p>
          <a:p>
            <a:pPr algn="just"/>
            <a:endParaRPr lang="en-GB" sz="1200" dirty="0">
              <a:latin typeface="Lucida Grande" charset="0"/>
              <a:ea typeface="Lucida Grande" charset="0"/>
              <a:cs typeface="Lucida Grande" charset="0"/>
            </a:endParaRPr>
          </a:p>
          <a:p>
            <a:pPr marL="171450" indent="-171450">
              <a:lnSpc>
                <a:spcPct val="150000"/>
              </a:lnSpc>
              <a:buFont typeface="Arial" charset="0"/>
              <a:buChar char="•"/>
            </a:pPr>
            <a:endParaRPr lang="en-GB" sz="1200" dirty="0">
              <a:latin typeface="Lucida Grande" charset="0"/>
              <a:ea typeface="Lucida Grande" charset="0"/>
              <a:cs typeface="Lucida Grande" charset="0"/>
            </a:endParaRPr>
          </a:p>
        </p:txBody>
      </p:sp>
      <p:sp>
        <p:nvSpPr>
          <p:cNvPr id="37" name="Rectangle 36"/>
          <p:cNvSpPr/>
          <p:nvPr/>
        </p:nvSpPr>
        <p:spPr>
          <a:xfrm>
            <a:off x="1850572" y="107230"/>
            <a:ext cx="3217547" cy="738792"/>
          </a:xfrm>
          <a:prstGeom prst="rect">
            <a:avLst/>
          </a:prstGeom>
        </p:spPr>
        <p:txBody>
          <a:bodyPr wrap="square">
            <a:spAutoFit/>
          </a:bodyPr>
          <a:lstStyle/>
          <a:p>
            <a:pPr algn="ctr"/>
            <a:r>
              <a:rPr lang="en-GB" sz="2400" dirty="0" smtClean="0">
                <a:latin typeface="Lucida Grande" charset="0"/>
                <a:ea typeface="ＭＳ 明朝" charset="-128"/>
              </a:rPr>
              <a:t>Inspect Assignment</a:t>
            </a:r>
            <a:endParaRPr lang="en-GB" sz="2400" dirty="0">
              <a:latin typeface="Lucida Grande" charset="0"/>
              <a:ea typeface="ＭＳ 明朝" charset="-128"/>
            </a:endParaRPr>
          </a:p>
          <a:p>
            <a:pPr algn="ctr"/>
            <a:endParaRPr lang="en-US" sz="1801"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349" y="1383625"/>
            <a:ext cx="2928814" cy="5258552"/>
          </a:xfrm>
          <a:prstGeom prst="rect">
            <a:avLst/>
          </a:prstGeom>
        </p:spPr>
      </p:pic>
      <p:sp>
        <p:nvSpPr>
          <p:cNvPr id="44" name="Down Arrow 43"/>
          <p:cNvSpPr/>
          <p:nvPr/>
        </p:nvSpPr>
        <p:spPr>
          <a:xfrm rot="15540319">
            <a:off x="1299133" y="5337699"/>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45" name="TextBox 44"/>
          <p:cNvSpPr txBox="1"/>
          <p:nvPr/>
        </p:nvSpPr>
        <p:spPr>
          <a:xfrm>
            <a:off x="442499" y="5728790"/>
            <a:ext cx="871044" cy="646587"/>
          </a:xfrm>
          <a:prstGeom prst="rect">
            <a:avLst/>
          </a:prstGeom>
          <a:solidFill>
            <a:schemeClr val="bg1"/>
          </a:solidFill>
          <a:ln>
            <a:solidFill>
              <a:srgbClr val="03B9FF"/>
            </a:solidFill>
          </a:ln>
        </p:spPr>
        <p:txBody>
          <a:bodyPr wrap="square" rtlCol="0">
            <a:spAutoFit/>
          </a:bodyPr>
          <a:lstStyle/>
          <a:p>
            <a:r>
              <a:rPr lang="en-US" sz="1801" smtClean="0"/>
              <a:t>Right click H</a:t>
            </a:r>
            <a:endParaRPr lang="en-US" sz="1801" dirty="0"/>
          </a:p>
        </p:txBody>
      </p:sp>
      <p:sp>
        <p:nvSpPr>
          <p:cNvPr id="46" name="TextBox 45"/>
          <p:cNvSpPr txBox="1"/>
          <p:nvPr/>
        </p:nvSpPr>
        <p:spPr>
          <a:xfrm>
            <a:off x="1677282" y="5426955"/>
            <a:ext cx="173290" cy="233616"/>
          </a:xfrm>
          <a:prstGeom prst="rect">
            <a:avLst/>
          </a:prstGeom>
          <a:noFill/>
          <a:ln w="22225">
            <a:solidFill>
              <a:srgbClr val="03B9FF"/>
            </a:solidFill>
          </a:ln>
        </p:spPr>
        <p:txBody>
          <a:bodyPr wrap="square" rtlCol="0">
            <a:spAutoFit/>
          </a:bodyPr>
          <a:lstStyle/>
          <a:p>
            <a:endParaRPr lang="en-US" sz="1801" dirty="0"/>
          </a:p>
        </p:txBody>
      </p:sp>
      <p:pic>
        <p:nvPicPr>
          <p:cNvPr id="17" name="Picture 16"/>
          <p:cNvPicPr>
            <a:picLocks noChangeAspect="1"/>
          </p:cNvPicPr>
          <p:nvPr/>
        </p:nvPicPr>
        <p:blipFill rotWithShape="1">
          <a:blip r:embed="rId4"/>
          <a:srcRect l="3021" t="3704" r="4386" b="-6566"/>
          <a:stretch/>
        </p:blipFill>
        <p:spPr>
          <a:xfrm>
            <a:off x="4354760" y="4783742"/>
            <a:ext cx="1800000" cy="1475999"/>
          </a:xfrm>
          <a:prstGeom prst="rect">
            <a:avLst/>
          </a:prstGeom>
        </p:spPr>
      </p:pic>
      <p:pic>
        <p:nvPicPr>
          <p:cNvPr id="18" name="Picture 17"/>
          <p:cNvPicPr>
            <a:picLocks noChangeAspect="1"/>
          </p:cNvPicPr>
          <p:nvPr/>
        </p:nvPicPr>
        <p:blipFill>
          <a:blip r:embed="rId5"/>
          <a:stretch>
            <a:fillRect/>
          </a:stretch>
        </p:blipFill>
        <p:spPr>
          <a:xfrm>
            <a:off x="4347339" y="3130889"/>
            <a:ext cx="1844345" cy="1343993"/>
          </a:xfrm>
          <a:prstGeom prst="rect">
            <a:avLst/>
          </a:prstGeom>
        </p:spPr>
      </p:pic>
      <p:grpSp>
        <p:nvGrpSpPr>
          <p:cNvPr id="21" name="Group 20"/>
          <p:cNvGrpSpPr/>
          <p:nvPr/>
        </p:nvGrpSpPr>
        <p:grpSpPr>
          <a:xfrm>
            <a:off x="-3226" y="-14941"/>
            <a:ext cx="962415" cy="831273"/>
            <a:chOff x="981230" y="-31859"/>
            <a:chExt cx="962415" cy="831273"/>
          </a:xfrm>
        </p:grpSpPr>
        <p:sp>
          <p:nvSpPr>
            <p:cNvPr id="22" name="Rectangle 21"/>
            <p:cNvSpPr/>
            <p:nvPr/>
          </p:nvSpPr>
          <p:spPr>
            <a:xfrm>
              <a:off x="981230" y="-31859"/>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4" name="Rectangle 23"/>
            <p:cNvSpPr/>
            <p:nvPr/>
          </p:nvSpPr>
          <p:spPr>
            <a:xfrm>
              <a:off x="987681" y="31236"/>
              <a:ext cx="955964" cy="553998"/>
            </a:xfrm>
            <a:prstGeom prst="rect">
              <a:avLst/>
            </a:prstGeom>
          </p:spPr>
          <p:txBody>
            <a:bodyPr wrap="square">
              <a:spAutoFit/>
            </a:bodyPr>
            <a:lstStyle/>
            <a:p>
              <a:pPr algn="ctr"/>
              <a:r>
                <a:rPr lang="en-US" sz="1600" dirty="0" smtClean="0">
                  <a:latin typeface="Lucida Grande" charset="0"/>
                  <a:ea typeface="Lucida Grande" charset="0"/>
                  <a:cs typeface="Lucida Grande" charset="0"/>
                </a:rPr>
                <a:t>How To</a:t>
              </a:r>
            </a:p>
            <a:p>
              <a:pPr algn="ctr"/>
              <a:r>
                <a:rPr lang="en-US" sz="1400" dirty="0" smtClean="0">
                  <a:latin typeface="Lucida Grande" charset="0"/>
                  <a:ea typeface="Lucida Grande" charset="0"/>
                  <a:cs typeface="Lucida Grande" charset="0"/>
                </a:rPr>
                <a:t>1</a:t>
              </a:r>
              <a:endParaRPr lang="en-US" dirty="0"/>
            </a:p>
          </p:txBody>
        </p:sp>
      </p:grpSp>
    </p:spTree>
    <p:extLst>
      <p:ext uri="{BB962C8B-B14F-4D97-AF65-F5344CB8AC3E}">
        <p14:creationId xmlns:p14="http://schemas.microsoft.com/office/powerpoint/2010/main" val="12888929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715476" y="3587124"/>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4" name="Rectangle 33"/>
          <p:cNvSpPr/>
          <p:nvPr/>
        </p:nvSpPr>
        <p:spPr>
          <a:xfrm>
            <a:off x="-18000" y="817396"/>
            <a:ext cx="6876000" cy="774198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3" name="Rectangle 22"/>
          <p:cNvSpPr/>
          <p:nvPr/>
        </p:nvSpPr>
        <p:spPr>
          <a:xfrm>
            <a:off x="0" y="8936396"/>
            <a:ext cx="955964" cy="461665"/>
          </a:xfrm>
          <a:prstGeom prst="rect">
            <a:avLst/>
          </a:prstGeom>
        </p:spPr>
        <p:txBody>
          <a:bodyPr wrap="square">
            <a:spAutoFit/>
          </a:bodyPr>
          <a:lstStyle/>
          <a:p>
            <a:pPr algn="ctr"/>
            <a:r>
              <a:rPr lang="en-GB" sz="2400" dirty="0" smtClean="0">
                <a:latin typeface="Lucida Grande" charset="0"/>
                <a:ea typeface="ＭＳ 明朝" charset="-128"/>
              </a:rPr>
              <a:t>2</a:t>
            </a:r>
            <a:r>
              <a:rPr lang="en-GB" sz="1401" dirty="0" smtClean="0">
                <a:latin typeface="Lucida Grande" charset="0"/>
                <a:ea typeface="ＭＳ 明朝" charset="-128"/>
              </a:rPr>
              <a:t>A</a:t>
            </a:r>
            <a:endParaRPr lang="en-US" sz="1801" dirty="0"/>
          </a:p>
        </p:txBody>
      </p:sp>
      <p:sp>
        <p:nvSpPr>
          <p:cNvPr id="10" name="Slide Number Placeholder 9"/>
          <p:cNvSpPr>
            <a:spLocks noGrp="1"/>
          </p:cNvSpPr>
          <p:nvPr>
            <p:ph type="sldNum" sz="quarter" idx="12"/>
          </p:nvPr>
        </p:nvSpPr>
        <p:spPr/>
        <p:txBody>
          <a:bodyPr/>
          <a:lstStyle/>
          <a:p>
            <a:fld id="{EAB789F6-3BD3-1645-B8E5-7AE28DC0F5BB}" type="slidenum">
              <a:rPr lang="en-US" smtClean="0"/>
              <a:t>22</a:t>
            </a:fld>
            <a:endParaRPr lang="en-US"/>
          </a:p>
        </p:txBody>
      </p:sp>
      <p:sp>
        <p:nvSpPr>
          <p:cNvPr id="2" name="Rectangle 1"/>
          <p:cNvSpPr/>
          <p:nvPr/>
        </p:nvSpPr>
        <p:spPr>
          <a:xfrm>
            <a:off x="369296" y="7659212"/>
            <a:ext cx="5968195" cy="400110"/>
          </a:xfrm>
          <a:prstGeom prst="rect">
            <a:avLst/>
          </a:prstGeom>
        </p:spPr>
        <p:txBody>
          <a:bodyPr wrap="square">
            <a:spAutoFit/>
          </a:bodyPr>
          <a:lstStyle/>
          <a:p>
            <a:r>
              <a:rPr lang="en-US" sz="1000" dirty="0" smtClean="0">
                <a:latin typeface="LucidaGrande" charset="0"/>
              </a:rPr>
              <a:t>Assuming you have pre-knowledge of a peak assignment, this HOW-TO will show how to assign residues and atoms to any dimensionality peaks in few simple steps.</a:t>
            </a:r>
            <a:endParaRPr lang="en-US" sz="1000" dirty="0"/>
          </a:p>
        </p:txBody>
      </p:sp>
      <p:sp>
        <p:nvSpPr>
          <p:cNvPr id="25" name="Rectangle 24"/>
          <p:cNvSpPr/>
          <p:nvPr/>
        </p:nvSpPr>
        <p:spPr>
          <a:xfrm>
            <a:off x="823383" y="9035117"/>
            <a:ext cx="5753218" cy="2123658"/>
          </a:xfrm>
          <a:prstGeom prst="rect">
            <a:avLst/>
          </a:prstGeom>
        </p:spPr>
        <p:txBody>
          <a:bodyPr wrap="square">
            <a:spAutoFit/>
          </a:bodyPr>
          <a:lstStyle/>
          <a:p>
            <a:pPr algn="just"/>
            <a:r>
              <a:rPr lang="en-GB" sz="1200" b="1" dirty="0" smtClean="0">
                <a:latin typeface="Lucida Grande" charset="0"/>
                <a:ea typeface="Lucida Grande" charset="0"/>
                <a:cs typeface="Lucida Grande" charset="0"/>
              </a:rPr>
              <a:t>Create Chain and </a:t>
            </a:r>
            <a:r>
              <a:rPr lang="en-GB" sz="1200" b="1" dirty="0" err="1" smtClean="0">
                <a:latin typeface="Lucida Grande" charset="0"/>
                <a:ea typeface="Lucida Grande" charset="0"/>
                <a:cs typeface="Lucida Grande" charset="0"/>
              </a:rPr>
              <a:t>NmrChain</a:t>
            </a:r>
            <a:r>
              <a:rPr lang="en-GB" sz="1200" b="1" dirty="0" smtClean="0">
                <a:latin typeface="Lucida Grande" charset="0"/>
                <a:ea typeface="Lucida Grande" charset="0"/>
                <a:cs typeface="Lucida Grande" charset="0"/>
              </a:rPr>
              <a:t> </a:t>
            </a:r>
          </a:p>
          <a:p>
            <a:pPr algn="just"/>
            <a:endParaRPr lang="en-GB" sz="1200" b="1" dirty="0">
              <a:latin typeface="Lucida Grande" charset="0"/>
              <a:ea typeface="Lucida Grande" charset="0"/>
              <a:cs typeface="Lucida Grande" charset="0"/>
            </a:endParaRPr>
          </a:p>
          <a:p>
            <a:pPr marL="171450" indent="-171450">
              <a:buFont typeface="Arial" charset="0"/>
              <a:buChar char="•"/>
            </a:pPr>
            <a:r>
              <a:rPr lang="en-GB" sz="1200" dirty="0" smtClean="0">
                <a:latin typeface="Lucida Grande" charset="0"/>
                <a:ea typeface="Lucida Grande" charset="0"/>
                <a:cs typeface="Lucida Grande" charset="0"/>
              </a:rPr>
              <a:t>Open a new project</a:t>
            </a:r>
          </a:p>
          <a:p>
            <a:pPr marL="171450" indent="-171450">
              <a:buFont typeface="Arial" charset="0"/>
              <a:buChar char="•"/>
            </a:pPr>
            <a:r>
              <a:rPr lang="en-GB" sz="1200" dirty="0" smtClean="0">
                <a:latin typeface="Lucida Grande" charset="0"/>
                <a:ea typeface="Lucida Grande" charset="0"/>
                <a:cs typeface="Lucida Grande" charset="0"/>
              </a:rPr>
              <a:t>Drop the </a:t>
            </a:r>
            <a:r>
              <a:rPr lang="en-GB" sz="1200" dirty="0" err="1" smtClean="0">
                <a:latin typeface="Lucida Grande" charset="0"/>
                <a:ea typeface="Lucida Grande" charset="0"/>
                <a:cs typeface="Lucida Grande" charset="0"/>
              </a:rPr>
              <a:t>hsqc</a:t>
            </a:r>
            <a:r>
              <a:rPr lang="en-GB" sz="1200" dirty="0" smtClean="0">
                <a:latin typeface="Lucida Grande" charset="0"/>
                <a:ea typeface="Lucida Grande" charset="0"/>
                <a:cs typeface="Lucida Grande" charset="0"/>
              </a:rPr>
              <a:t> spectrum from the Sec5Spectra folder</a:t>
            </a:r>
          </a:p>
          <a:p>
            <a:pPr marL="171450" indent="-171450">
              <a:buFont typeface="Arial" charset="0"/>
              <a:buChar char="•"/>
            </a:pPr>
            <a:r>
              <a:rPr lang="en-GB" sz="1200" dirty="0" smtClean="0">
                <a:latin typeface="Lucida Grande" charset="0"/>
                <a:ea typeface="Lucida Grande" charset="0"/>
                <a:cs typeface="Lucida Grande" charset="0"/>
              </a:rPr>
              <a:t>Drop the </a:t>
            </a:r>
            <a:r>
              <a:rPr lang="en-GB" sz="1200" dirty="0" err="1">
                <a:latin typeface="Lucida Grande" charset="0"/>
                <a:ea typeface="Lucida Grande" charset="0"/>
                <a:cs typeface="Lucida Grande" charset="0"/>
              </a:rPr>
              <a:t>F</a:t>
            </a:r>
            <a:r>
              <a:rPr lang="en-GB" sz="1200" dirty="0" err="1" smtClean="0">
                <a:latin typeface="Lucida Grande" charset="0"/>
                <a:ea typeface="Lucida Grande" charset="0"/>
                <a:cs typeface="Lucida Grande" charset="0"/>
              </a:rPr>
              <a:t>asta</a:t>
            </a:r>
            <a:r>
              <a:rPr lang="en-GB" sz="1200" dirty="0" smtClean="0">
                <a:latin typeface="Lucida Grande" charset="0"/>
                <a:ea typeface="Lucida Grande" charset="0"/>
                <a:cs typeface="Lucida Grande" charset="0"/>
              </a:rPr>
              <a:t> file </a:t>
            </a:r>
            <a:r>
              <a:rPr lang="en-GB" sz="1200" i="1" dirty="0" smtClean="0">
                <a:latin typeface="Lucida Grande" charset="0"/>
                <a:ea typeface="Lucida Grande" charset="0"/>
                <a:cs typeface="Lucida Grande" charset="0"/>
              </a:rPr>
              <a:t>1hk6.fasta.text</a:t>
            </a:r>
          </a:p>
          <a:p>
            <a:pPr marL="171450" indent="-171450">
              <a:buFont typeface="Arial" charset="0"/>
              <a:buChar char="•"/>
            </a:pPr>
            <a:r>
              <a:rPr lang="en-GB" sz="1200" dirty="0" smtClean="0">
                <a:latin typeface="Lucida Grande" charset="0"/>
                <a:ea typeface="Lucida Grande" charset="0"/>
                <a:cs typeface="Lucida Grande" charset="0"/>
              </a:rPr>
              <a:t>Double click on &lt;New </a:t>
            </a:r>
            <a:r>
              <a:rPr lang="en-GB" sz="1200" dirty="0" err="1" smtClean="0">
                <a:latin typeface="Lucida Grande" charset="0"/>
                <a:ea typeface="Lucida Grande" charset="0"/>
                <a:cs typeface="Lucida Grande" charset="0"/>
              </a:rPr>
              <a:t>NmrChain</a:t>
            </a:r>
            <a:r>
              <a:rPr lang="en-GB" sz="1200" dirty="0" smtClean="0">
                <a:latin typeface="Lucida Grande" charset="0"/>
                <a:ea typeface="Lucida Grande" charset="0"/>
                <a:cs typeface="Lucida Grande" charset="0"/>
              </a:rPr>
              <a:t>&gt;</a:t>
            </a:r>
          </a:p>
          <a:p>
            <a:pPr marL="171450" indent="-171450">
              <a:buFont typeface="Arial" charset="0"/>
              <a:buChar char="•"/>
            </a:pPr>
            <a:r>
              <a:rPr lang="en-GB" sz="1200" dirty="0" smtClean="0">
                <a:latin typeface="Lucida Grande" charset="0"/>
                <a:ea typeface="Lucida Grande" charset="0"/>
                <a:cs typeface="Lucida Grande" charset="0"/>
              </a:rPr>
              <a:t>Select Clone from: Chain</a:t>
            </a:r>
          </a:p>
          <a:p>
            <a:pPr marL="171450" indent="-171450">
              <a:buFont typeface="Arial" charset="0"/>
              <a:buChar char="•"/>
            </a:pPr>
            <a:r>
              <a:rPr lang="en-GB" sz="1200" dirty="0" smtClean="0">
                <a:latin typeface="Lucida Grande" charset="0"/>
                <a:ea typeface="Lucida Grande" charset="0"/>
                <a:cs typeface="Lucida Grande" charset="0"/>
              </a:rPr>
              <a:t>Select Chain A on the pulldown</a:t>
            </a:r>
          </a:p>
          <a:p>
            <a:pPr marL="171450" indent="-171450">
              <a:buFont typeface="Arial" charset="0"/>
              <a:buChar char="•"/>
            </a:pPr>
            <a:r>
              <a:rPr lang="en-GB" sz="1200" dirty="0" smtClean="0">
                <a:latin typeface="Lucida Grande" charset="0"/>
                <a:ea typeface="Lucida Grande" charset="0"/>
                <a:cs typeface="Lucida Grande" charset="0"/>
              </a:rPr>
              <a:t>Name: A</a:t>
            </a:r>
          </a:p>
          <a:p>
            <a:pPr marL="171450" indent="-171450">
              <a:buFont typeface="Arial" charset="0"/>
              <a:buChar char="•"/>
            </a:pPr>
            <a:r>
              <a:rPr lang="en-GB" sz="1200" dirty="0" smtClean="0">
                <a:latin typeface="Lucida Grande" charset="0"/>
                <a:ea typeface="Lucida Grande" charset="0"/>
                <a:cs typeface="Lucida Grande" charset="0"/>
              </a:rPr>
              <a:t>click Create</a:t>
            </a:r>
          </a:p>
          <a:p>
            <a:pPr marL="171450" indent="-171450">
              <a:buFont typeface="Arial" charset="0"/>
              <a:buChar char="•"/>
            </a:pPr>
            <a:r>
              <a:rPr lang="en-GB" sz="1200" dirty="0" smtClean="0">
                <a:latin typeface="Lucida Grande" charset="0"/>
                <a:ea typeface="Lucida Grande" charset="0"/>
                <a:cs typeface="Lucida Grande" charset="0"/>
              </a:rPr>
              <a:t>Open the </a:t>
            </a:r>
            <a:r>
              <a:rPr lang="en-GB" sz="1200" dirty="0" err="1" smtClean="0">
                <a:latin typeface="Lucida Grande" charset="0"/>
                <a:ea typeface="Lucida Grande" charset="0"/>
                <a:cs typeface="Lucida Grande" charset="0"/>
              </a:rPr>
              <a:t>hsqc</a:t>
            </a:r>
            <a:r>
              <a:rPr lang="en-GB" sz="1200" dirty="0" smtClean="0">
                <a:latin typeface="Lucida Grande" charset="0"/>
                <a:ea typeface="Lucida Grande" charset="0"/>
                <a:cs typeface="Lucida Grande" charset="0"/>
              </a:rPr>
              <a:t> from sidebar </a:t>
            </a:r>
          </a:p>
        </p:txBody>
      </p:sp>
      <p:sp>
        <p:nvSpPr>
          <p:cNvPr id="37" name="Rectangle 36"/>
          <p:cNvSpPr/>
          <p:nvPr/>
        </p:nvSpPr>
        <p:spPr>
          <a:xfrm>
            <a:off x="2249110" y="125384"/>
            <a:ext cx="2901756" cy="738792"/>
          </a:xfrm>
          <a:prstGeom prst="rect">
            <a:avLst/>
          </a:prstGeom>
        </p:spPr>
        <p:txBody>
          <a:bodyPr wrap="none">
            <a:spAutoFit/>
          </a:bodyPr>
          <a:lstStyle/>
          <a:p>
            <a:pPr algn="ctr"/>
            <a:r>
              <a:rPr lang="en-GB" sz="2400" dirty="0" smtClean="0">
                <a:latin typeface="Lucida Grande" charset="0"/>
                <a:ea typeface="ＭＳ 明朝" charset="-128"/>
              </a:rPr>
              <a:t>Quick Assignment</a:t>
            </a:r>
            <a:endParaRPr lang="en-GB" sz="2400" dirty="0">
              <a:latin typeface="Lucida Grande" charset="0"/>
              <a:ea typeface="ＭＳ 明朝" charset="-128"/>
            </a:endParaRPr>
          </a:p>
          <a:p>
            <a:pPr algn="ctr"/>
            <a:endParaRPr lang="en-US" sz="180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11" y="1150823"/>
            <a:ext cx="3403489" cy="304010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111" y="4685511"/>
            <a:ext cx="2466788" cy="271779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1125" y="4683656"/>
            <a:ext cx="2525388" cy="2719649"/>
          </a:xfrm>
          <a:prstGeom prst="rect">
            <a:avLst/>
          </a:prstGeom>
        </p:spPr>
      </p:pic>
      <p:sp>
        <p:nvSpPr>
          <p:cNvPr id="35" name="Down Arrow 34"/>
          <p:cNvSpPr/>
          <p:nvPr/>
        </p:nvSpPr>
        <p:spPr>
          <a:xfrm rot="5400000">
            <a:off x="2358690" y="6167044"/>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6" name="TextBox 35"/>
          <p:cNvSpPr txBox="1"/>
          <p:nvPr/>
        </p:nvSpPr>
        <p:spPr>
          <a:xfrm>
            <a:off x="2730161" y="6156488"/>
            <a:ext cx="917382" cy="646587"/>
          </a:xfrm>
          <a:prstGeom prst="rect">
            <a:avLst/>
          </a:prstGeom>
          <a:solidFill>
            <a:schemeClr val="bg1"/>
          </a:solidFill>
          <a:ln>
            <a:solidFill>
              <a:schemeClr val="accent5">
                <a:lumMod val="20000"/>
                <a:lumOff val="80000"/>
              </a:schemeClr>
            </a:solidFill>
          </a:ln>
        </p:spPr>
        <p:txBody>
          <a:bodyPr wrap="square" rtlCol="0">
            <a:spAutoFit/>
          </a:bodyPr>
          <a:lstStyle/>
          <a:p>
            <a:r>
              <a:rPr lang="en-US" sz="1801" smtClean="0"/>
              <a:t>Double click</a:t>
            </a:r>
            <a:endParaRPr lang="en-US" sz="1801" dirty="0"/>
          </a:p>
        </p:txBody>
      </p:sp>
      <p:sp>
        <p:nvSpPr>
          <p:cNvPr id="20" name="TextBox 19"/>
          <p:cNvSpPr txBox="1"/>
          <p:nvPr/>
        </p:nvSpPr>
        <p:spPr>
          <a:xfrm>
            <a:off x="5456750" y="6799821"/>
            <a:ext cx="677370" cy="290489"/>
          </a:xfrm>
          <a:prstGeom prst="rect">
            <a:avLst/>
          </a:prstGeom>
          <a:noFill/>
          <a:ln w="50800">
            <a:solidFill>
              <a:srgbClr val="03B9FF"/>
            </a:solidFill>
          </a:ln>
        </p:spPr>
        <p:txBody>
          <a:bodyPr wrap="square" rtlCol="0">
            <a:spAutoFit/>
          </a:bodyPr>
          <a:lstStyle/>
          <a:p>
            <a:endParaRPr lang="en-US" sz="1801" dirty="0"/>
          </a:p>
        </p:txBody>
      </p:sp>
      <p:grpSp>
        <p:nvGrpSpPr>
          <p:cNvPr id="24" name="Group 23"/>
          <p:cNvGrpSpPr/>
          <p:nvPr/>
        </p:nvGrpSpPr>
        <p:grpSpPr>
          <a:xfrm>
            <a:off x="-3226" y="-14941"/>
            <a:ext cx="962415" cy="831273"/>
            <a:chOff x="981230" y="-31859"/>
            <a:chExt cx="962415" cy="831273"/>
          </a:xfrm>
        </p:grpSpPr>
        <p:sp>
          <p:nvSpPr>
            <p:cNvPr id="26" name="Rectangle 25"/>
            <p:cNvSpPr/>
            <p:nvPr/>
          </p:nvSpPr>
          <p:spPr>
            <a:xfrm>
              <a:off x="981230" y="-31859"/>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7" name="Rectangle 26"/>
            <p:cNvSpPr/>
            <p:nvPr/>
          </p:nvSpPr>
          <p:spPr>
            <a:xfrm>
              <a:off x="987681" y="31236"/>
              <a:ext cx="955964" cy="553998"/>
            </a:xfrm>
            <a:prstGeom prst="rect">
              <a:avLst/>
            </a:prstGeom>
          </p:spPr>
          <p:txBody>
            <a:bodyPr wrap="square">
              <a:spAutoFit/>
            </a:bodyPr>
            <a:lstStyle/>
            <a:p>
              <a:pPr algn="ctr"/>
              <a:r>
                <a:rPr lang="en-US" sz="1600" dirty="0" smtClean="0">
                  <a:latin typeface="Lucida Grande" charset="0"/>
                  <a:ea typeface="Lucida Grande" charset="0"/>
                  <a:cs typeface="Lucida Grande" charset="0"/>
                </a:rPr>
                <a:t>How To</a:t>
              </a:r>
            </a:p>
            <a:p>
              <a:pPr algn="ctr"/>
              <a:r>
                <a:rPr lang="en-US" sz="1400" dirty="0">
                  <a:latin typeface="Lucida Grande" charset="0"/>
                  <a:ea typeface="Lucida Grande" charset="0"/>
                  <a:cs typeface="Lucida Grande" charset="0"/>
                </a:rPr>
                <a:t>2</a:t>
              </a:r>
              <a:endParaRPr lang="en-US" dirty="0"/>
            </a:p>
          </p:txBody>
        </p:sp>
      </p:grpSp>
    </p:spTree>
    <p:extLst>
      <p:ext uri="{BB962C8B-B14F-4D97-AF65-F5344CB8AC3E}">
        <p14:creationId xmlns:p14="http://schemas.microsoft.com/office/powerpoint/2010/main" val="12307745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715476" y="3587124"/>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4" name="Rectangle 33"/>
          <p:cNvSpPr/>
          <p:nvPr/>
        </p:nvSpPr>
        <p:spPr>
          <a:xfrm>
            <a:off x="-18000" y="821522"/>
            <a:ext cx="6876000" cy="74247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3" name="Rectangle 22"/>
          <p:cNvSpPr/>
          <p:nvPr/>
        </p:nvSpPr>
        <p:spPr>
          <a:xfrm>
            <a:off x="0" y="8561645"/>
            <a:ext cx="955964" cy="461665"/>
          </a:xfrm>
          <a:prstGeom prst="rect">
            <a:avLst/>
          </a:prstGeom>
        </p:spPr>
        <p:txBody>
          <a:bodyPr wrap="square">
            <a:spAutoFit/>
          </a:bodyPr>
          <a:lstStyle/>
          <a:p>
            <a:pPr algn="ctr"/>
            <a:r>
              <a:rPr lang="en-GB" sz="2400" dirty="0" smtClean="0">
                <a:latin typeface="Lucida Grande" charset="0"/>
                <a:ea typeface="ＭＳ 明朝" charset="-128"/>
              </a:rPr>
              <a:t>2</a:t>
            </a:r>
            <a:r>
              <a:rPr lang="en-GB" sz="1401" dirty="0" smtClean="0">
                <a:latin typeface="Lucida Grande" charset="0"/>
                <a:ea typeface="ＭＳ 明朝" charset="-128"/>
              </a:rPr>
              <a:t>B</a:t>
            </a:r>
            <a:endParaRPr lang="en-US" sz="1801" dirty="0"/>
          </a:p>
        </p:txBody>
      </p:sp>
      <p:sp>
        <p:nvSpPr>
          <p:cNvPr id="10" name="Slide Number Placeholder 9"/>
          <p:cNvSpPr>
            <a:spLocks noGrp="1"/>
          </p:cNvSpPr>
          <p:nvPr>
            <p:ph type="sldNum" sz="quarter" idx="12"/>
          </p:nvPr>
        </p:nvSpPr>
        <p:spPr/>
        <p:txBody>
          <a:bodyPr/>
          <a:lstStyle/>
          <a:p>
            <a:fld id="{EAB789F6-3BD3-1645-B8E5-7AE28DC0F5BB}" type="slidenum">
              <a:rPr lang="en-US" smtClean="0"/>
              <a:t>23</a:t>
            </a:fld>
            <a:endParaRPr lang="en-US"/>
          </a:p>
        </p:txBody>
      </p:sp>
      <p:sp>
        <p:nvSpPr>
          <p:cNvPr id="25" name="Rectangle 24"/>
          <p:cNvSpPr/>
          <p:nvPr/>
        </p:nvSpPr>
        <p:spPr>
          <a:xfrm>
            <a:off x="823383" y="8660366"/>
            <a:ext cx="5753218" cy="2400657"/>
          </a:xfrm>
          <a:prstGeom prst="rect">
            <a:avLst/>
          </a:prstGeom>
        </p:spPr>
        <p:txBody>
          <a:bodyPr wrap="square">
            <a:spAutoFit/>
          </a:bodyPr>
          <a:lstStyle/>
          <a:p>
            <a:pPr algn="just"/>
            <a:r>
              <a:rPr lang="en-GB" sz="1200" b="1" dirty="0" smtClean="0">
                <a:latin typeface="Lucida Grande" charset="0"/>
                <a:ea typeface="Lucida Grande" charset="0"/>
                <a:cs typeface="Lucida Grande" charset="0"/>
              </a:rPr>
              <a:t>Drop the </a:t>
            </a:r>
            <a:r>
              <a:rPr lang="en-GB" sz="1200" b="1" dirty="0" err="1" smtClean="0">
                <a:latin typeface="Lucida Grande" charset="0"/>
                <a:ea typeface="Lucida Grande" charset="0"/>
                <a:cs typeface="Lucida Grande" charset="0"/>
              </a:rPr>
              <a:t>NmrResidue</a:t>
            </a:r>
            <a:r>
              <a:rPr lang="en-GB" sz="1200" b="1" dirty="0">
                <a:latin typeface="Lucida Grande" charset="0"/>
                <a:ea typeface="Lucida Grande" charset="0"/>
                <a:cs typeface="Lucida Grande" charset="0"/>
              </a:rPr>
              <a:t> o</a:t>
            </a:r>
            <a:r>
              <a:rPr lang="en-GB" sz="1200" b="1" dirty="0" smtClean="0">
                <a:latin typeface="Lucida Grande" charset="0"/>
                <a:ea typeface="Lucida Grande" charset="0"/>
                <a:cs typeface="Lucida Grande" charset="0"/>
              </a:rPr>
              <a:t>nto a selected peak </a:t>
            </a:r>
          </a:p>
          <a:p>
            <a:pPr algn="just"/>
            <a:endParaRPr lang="en-GB" sz="1200" b="1" dirty="0">
              <a:latin typeface="Lucida Grande" charset="0"/>
              <a:ea typeface="Lucida Grande" charset="0"/>
              <a:cs typeface="Lucida Grande" charset="0"/>
            </a:endParaRPr>
          </a:p>
          <a:p>
            <a:pPr marL="171450" indent="-171450">
              <a:buFont typeface="Arial" charset="0"/>
              <a:buChar char="•"/>
            </a:pPr>
            <a:r>
              <a:rPr lang="en-GB" sz="1200" dirty="0" smtClean="0">
                <a:latin typeface="Lucida Grande" charset="0"/>
                <a:ea typeface="Lucida Grande" charset="0"/>
                <a:cs typeface="Lucida Grande" charset="0"/>
              </a:rPr>
              <a:t>Zoom at positions: 8.84 </a:t>
            </a:r>
            <a:r>
              <a:rPr lang="mr-IN" sz="1200" dirty="0" smtClean="0">
                <a:latin typeface="Lucida Grande" charset="0"/>
                <a:ea typeface="Lucida Grande" charset="0"/>
                <a:cs typeface="Lucida Grande" charset="0"/>
              </a:rPr>
              <a:t>–</a:t>
            </a:r>
            <a:r>
              <a:rPr lang="en-GB" sz="1200" dirty="0" smtClean="0">
                <a:latin typeface="Lucida Grande" charset="0"/>
                <a:ea typeface="Lucida Grande" charset="0"/>
                <a:cs typeface="Lucida Grande" charset="0"/>
              </a:rPr>
              <a:t> 103.40</a:t>
            </a:r>
          </a:p>
          <a:p>
            <a:pPr marL="171450" indent="-171450">
              <a:buFont typeface="Arial" charset="0"/>
              <a:buChar char="•"/>
            </a:pPr>
            <a:r>
              <a:rPr lang="en-GB" sz="1200" dirty="0" smtClean="0">
                <a:latin typeface="Lucida Grande" charset="0"/>
                <a:ea typeface="Lucida Grande" charset="0"/>
                <a:cs typeface="Lucida Grande" charset="0"/>
              </a:rPr>
              <a:t>Pick the peak with Ctrl (</a:t>
            </a:r>
            <a:r>
              <a:rPr lang="en-GB" sz="1200" dirty="0" err="1" smtClean="0">
                <a:latin typeface="Lucida Grande" charset="0"/>
                <a:ea typeface="Lucida Grande" charset="0"/>
                <a:cs typeface="Lucida Grande" charset="0"/>
              </a:rPr>
              <a:t>cmd</a:t>
            </a:r>
            <a:r>
              <a:rPr lang="en-GB" sz="1200" dirty="0" smtClean="0">
                <a:latin typeface="Lucida Grande" charset="0"/>
                <a:ea typeface="Lucida Grande" charset="0"/>
                <a:cs typeface="Lucida Grande" charset="0"/>
              </a:rPr>
              <a:t>) + shift (⬆︎) + right click</a:t>
            </a:r>
          </a:p>
          <a:p>
            <a:pPr marL="171450" indent="-171450">
              <a:buFont typeface="Arial" charset="0"/>
              <a:buChar char="•"/>
            </a:pPr>
            <a:r>
              <a:rPr lang="en-GB" sz="1200" dirty="0" smtClean="0">
                <a:latin typeface="Lucida Grande" charset="0"/>
                <a:ea typeface="Lucida Grande" charset="0"/>
                <a:cs typeface="Lucida Grande" charset="0"/>
              </a:rPr>
              <a:t>On sidebar expand the </a:t>
            </a:r>
            <a:r>
              <a:rPr lang="en-GB" sz="1200" dirty="0" err="1" smtClean="0">
                <a:latin typeface="Lucida Grande" charset="0"/>
                <a:ea typeface="Lucida Grande" charset="0"/>
                <a:cs typeface="Lucida Grande" charset="0"/>
              </a:rPr>
              <a:t>NmrChain</a:t>
            </a:r>
            <a:r>
              <a:rPr lang="en-GB" sz="1200" dirty="0" smtClean="0">
                <a:latin typeface="Lucida Grande" charset="0"/>
                <a:ea typeface="Lucida Grande" charset="0"/>
                <a:cs typeface="Lucida Grande" charset="0"/>
              </a:rPr>
              <a:t> A</a:t>
            </a:r>
          </a:p>
          <a:p>
            <a:pPr marL="171450" indent="-171450">
              <a:buFont typeface="Arial" charset="0"/>
              <a:buChar char="•"/>
            </a:pPr>
            <a:r>
              <a:rPr lang="en-GB" sz="1200" dirty="0" smtClean="0">
                <a:latin typeface="Lucida Grande" charset="0"/>
                <a:ea typeface="Lucida Grande" charset="0"/>
                <a:cs typeface="Lucida Grande" charset="0"/>
              </a:rPr>
              <a:t>Search </a:t>
            </a:r>
            <a:r>
              <a:rPr lang="en-GB" sz="1200" dirty="0" err="1" smtClean="0">
                <a:latin typeface="Lucida Grande" charset="0"/>
                <a:ea typeface="Lucida Grande" charset="0"/>
                <a:cs typeface="Lucida Grande" charset="0"/>
              </a:rPr>
              <a:t>nmrResidue</a:t>
            </a:r>
            <a:r>
              <a:rPr lang="en-GB" sz="1200" dirty="0" smtClean="0">
                <a:latin typeface="Lucida Grande" charset="0"/>
                <a:ea typeface="Lucida Grande" charset="0"/>
                <a:cs typeface="Lucida Grande" charset="0"/>
              </a:rPr>
              <a:t> 45</a:t>
            </a:r>
          </a:p>
          <a:p>
            <a:pPr marL="171450" indent="-171450">
              <a:buFont typeface="Arial" charset="0"/>
              <a:buChar char="•"/>
            </a:pPr>
            <a:r>
              <a:rPr lang="en-GB" sz="1200" dirty="0" smtClean="0">
                <a:latin typeface="Lucida Grande" charset="0"/>
                <a:ea typeface="Lucida Grande" charset="0"/>
                <a:cs typeface="Lucida Grande" charset="0"/>
              </a:rPr>
              <a:t>Drag and drop the item on the selected peak</a:t>
            </a:r>
          </a:p>
          <a:p>
            <a:endParaRPr lang="en-GB" sz="1200" dirty="0" smtClean="0">
              <a:latin typeface="Lucida Grande" charset="0"/>
              <a:ea typeface="Lucida Grande" charset="0"/>
              <a:cs typeface="Lucida Grande" charset="0"/>
            </a:endParaRPr>
          </a:p>
          <a:p>
            <a:r>
              <a:rPr lang="en-GB" sz="1200" dirty="0" smtClean="0">
                <a:latin typeface="Lucida Grande" charset="0"/>
                <a:ea typeface="Lucida Grande" charset="0"/>
                <a:cs typeface="Lucida Grande" charset="0"/>
              </a:rPr>
              <a:t>The peak is now fully assigned for  to the </a:t>
            </a:r>
            <a:r>
              <a:rPr lang="en-GB" sz="1200" dirty="0" err="1" smtClean="0">
                <a:latin typeface="Lucida Grande" charset="0"/>
                <a:ea typeface="Lucida Grande" charset="0"/>
                <a:cs typeface="Lucida Grande" charset="0"/>
              </a:rPr>
              <a:t>NmrAtoms</a:t>
            </a:r>
            <a:r>
              <a:rPr lang="en-GB" sz="1200" dirty="0" smtClean="0">
                <a:latin typeface="Lucida Grande" charset="0"/>
                <a:ea typeface="Lucida Grande" charset="0"/>
                <a:cs typeface="Lucida Grande" charset="0"/>
              </a:rPr>
              <a:t> H and N.  </a:t>
            </a:r>
          </a:p>
          <a:p>
            <a:pPr algn="just"/>
            <a:endParaRPr lang="en-GB" sz="1200" b="1" dirty="0">
              <a:latin typeface="Lucida Grande" charset="0"/>
              <a:ea typeface="Lucida Grande" charset="0"/>
              <a:cs typeface="Lucida Grande" charset="0"/>
            </a:endParaRPr>
          </a:p>
          <a:p>
            <a:pPr algn="just"/>
            <a:endParaRPr lang="en-GB" sz="1200" dirty="0">
              <a:latin typeface="Lucida Grande" charset="0"/>
              <a:ea typeface="Lucida Grande" charset="0"/>
              <a:cs typeface="Lucida Grande" charset="0"/>
            </a:endParaRPr>
          </a:p>
          <a:p>
            <a:pPr marL="171450" indent="-171450">
              <a:lnSpc>
                <a:spcPct val="150000"/>
              </a:lnSpc>
              <a:buFont typeface="Arial" charset="0"/>
              <a:buChar char="•"/>
            </a:pPr>
            <a:endParaRPr lang="en-GB" sz="1200" dirty="0">
              <a:latin typeface="Lucida Grande" charset="0"/>
              <a:ea typeface="Lucida Grande" charset="0"/>
              <a:cs typeface="Lucida Grande" charset="0"/>
            </a:endParaRPr>
          </a:p>
        </p:txBody>
      </p:sp>
      <p:sp>
        <p:nvSpPr>
          <p:cNvPr id="37" name="Rectangle 36"/>
          <p:cNvSpPr/>
          <p:nvPr/>
        </p:nvSpPr>
        <p:spPr>
          <a:xfrm>
            <a:off x="2249110" y="125384"/>
            <a:ext cx="2901756" cy="738792"/>
          </a:xfrm>
          <a:prstGeom prst="rect">
            <a:avLst/>
          </a:prstGeom>
        </p:spPr>
        <p:txBody>
          <a:bodyPr wrap="none">
            <a:spAutoFit/>
          </a:bodyPr>
          <a:lstStyle/>
          <a:p>
            <a:pPr algn="ctr"/>
            <a:r>
              <a:rPr lang="en-GB" sz="2400" dirty="0" smtClean="0">
                <a:latin typeface="Lucida Grande" charset="0"/>
                <a:ea typeface="ＭＳ 明朝" charset="-128"/>
              </a:rPr>
              <a:t>Quick Assignment</a:t>
            </a:r>
            <a:endParaRPr lang="en-GB" sz="2400" dirty="0">
              <a:latin typeface="Lucida Grande" charset="0"/>
              <a:ea typeface="ＭＳ 明朝" charset="-128"/>
            </a:endParaRPr>
          </a:p>
          <a:p>
            <a:pPr algn="ctr"/>
            <a:endParaRPr lang="en-US" sz="1801" dirty="0"/>
          </a:p>
        </p:txBody>
      </p:sp>
      <p:sp>
        <p:nvSpPr>
          <p:cNvPr id="35" name="Down Arrow 34"/>
          <p:cNvSpPr/>
          <p:nvPr/>
        </p:nvSpPr>
        <p:spPr>
          <a:xfrm rot="5400000">
            <a:off x="2358690" y="6167044"/>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6" name="TextBox 35"/>
          <p:cNvSpPr txBox="1"/>
          <p:nvPr/>
        </p:nvSpPr>
        <p:spPr>
          <a:xfrm>
            <a:off x="2730161" y="6156488"/>
            <a:ext cx="917382" cy="646587"/>
          </a:xfrm>
          <a:prstGeom prst="rect">
            <a:avLst/>
          </a:prstGeom>
          <a:solidFill>
            <a:schemeClr val="bg1"/>
          </a:solidFill>
          <a:ln>
            <a:solidFill>
              <a:schemeClr val="accent5">
                <a:lumMod val="20000"/>
                <a:lumOff val="80000"/>
              </a:schemeClr>
            </a:solidFill>
          </a:ln>
        </p:spPr>
        <p:txBody>
          <a:bodyPr wrap="square" rtlCol="0">
            <a:spAutoFit/>
          </a:bodyPr>
          <a:lstStyle/>
          <a:p>
            <a:r>
              <a:rPr lang="en-US" sz="1801" smtClean="0"/>
              <a:t>Double click</a:t>
            </a:r>
            <a:endParaRPr lang="en-US" sz="1801"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477" y="1048832"/>
            <a:ext cx="3511749" cy="306759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009" y="4313115"/>
            <a:ext cx="3625969" cy="3661430"/>
          </a:xfrm>
          <a:prstGeom prst="rect">
            <a:avLst/>
          </a:prstGeom>
        </p:spPr>
      </p:pic>
      <p:grpSp>
        <p:nvGrpSpPr>
          <p:cNvPr id="19" name="Group 18"/>
          <p:cNvGrpSpPr/>
          <p:nvPr/>
        </p:nvGrpSpPr>
        <p:grpSpPr>
          <a:xfrm>
            <a:off x="-3226" y="-14941"/>
            <a:ext cx="962415" cy="831273"/>
            <a:chOff x="981230" y="-31859"/>
            <a:chExt cx="962415" cy="831273"/>
          </a:xfrm>
        </p:grpSpPr>
        <p:sp>
          <p:nvSpPr>
            <p:cNvPr id="20" name="Rectangle 19"/>
            <p:cNvSpPr/>
            <p:nvPr/>
          </p:nvSpPr>
          <p:spPr>
            <a:xfrm>
              <a:off x="981230" y="-31859"/>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1" name="Rectangle 20"/>
            <p:cNvSpPr/>
            <p:nvPr/>
          </p:nvSpPr>
          <p:spPr>
            <a:xfrm>
              <a:off x="987681" y="31236"/>
              <a:ext cx="955964" cy="553998"/>
            </a:xfrm>
            <a:prstGeom prst="rect">
              <a:avLst/>
            </a:prstGeom>
          </p:spPr>
          <p:txBody>
            <a:bodyPr wrap="square">
              <a:spAutoFit/>
            </a:bodyPr>
            <a:lstStyle/>
            <a:p>
              <a:pPr algn="ctr"/>
              <a:r>
                <a:rPr lang="en-US" sz="1600" dirty="0" smtClean="0">
                  <a:latin typeface="Lucida Grande" charset="0"/>
                  <a:ea typeface="Lucida Grande" charset="0"/>
                  <a:cs typeface="Lucida Grande" charset="0"/>
                </a:rPr>
                <a:t>How To</a:t>
              </a:r>
            </a:p>
            <a:p>
              <a:pPr algn="ctr"/>
              <a:r>
                <a:rPr lang="en-US" sz="1400" dirty="0" smtClean="0">
                  <a:latin typeface="Lucida Grande" charset="0"/>
                  <a:ea typeface="Lucida Grande" charset="0"/>
                  <a:cs typeface="Lucida Grande" charset="0"/>
                </a:rPr>
                <a:t>2</a:t>
              </a:r>
              <a:endParaRPr lang="en-US" dirty="0"/>
            </a:p>
          </p:txBody>
        </p:sp>
      </p:grpSp>
    </p:spTree>
    <p:extLst>
      <p:ext uri="{BB962C8B-B14F-4D97-AF65-F5344CB8AC3E}">
        <p14:creationId xmlns:p14="http://schemas.microsoft.com/office/powerpoint/2010/main" val="9213228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715476" y="3587124"/>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4" name="Rectangle 33"/>
          <p:cNvSpPr/>
          <p:nvPr/>
        </p:nvSpPr>
        <p:spPr>
          <a:xfrm>
            <a:off x="-31098" y="822233"/>
            <a:ext cx="6876000" cy="74247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3" name="Rectangle 22"/>
          <p:cNvSpPr/>
          <p:nvPr/>
        </p:nvSpPr>
        <p:spPr>
          <a:xfrm>
            <a:off x="0" y="8561645"/>
            <a:ext cx="955964" cy="461665"/>
          </a:xfrm>
          <a:prstGeom prst="rect">
            <a:avLst/>
          </a:prstGeom>
        </p:spPr>
        <p:txBody>
          <a:bodyPr wrap="square">
            <a:spAutoFit/>
          </a:bodyPr>
          <a:lstStyle/>
          <a:p>
            <a:pPr algn="ctr"/>
            <a:r>
              <a:rPr lang="en-GB" sz="2400" dirty="0" smtClean="0">
                <a:latin typeface="Lucida Grande" charset="0"/>
                <a:ea typeface="ＭＳ 明朝" charset="-128"/>
              </a:rPr>
              <a:t>2</a:t>
            </a:r>
            <a:r>
              <a:rPr lang="en-GB" sz="1401" dirty="0" smtClean="0">
                <a:latin typeface="Lucida Grande" charset="0"/>
                <a:ea typeface="ＭＳ 明朝" charset="-128"/>
              </a:rPr>
              <a:t>C</a:t>
            </a:r>
            <a:endParaRPr lang="en-US" sz="1801" dirty="0"/>
          </a:p>
        </p:txBody>
      </p:sp>
      <p:sp>
        <p:nvSpPr>
          <p:cNvPr id="10" name="Slide Number Placeholder 9"/>
          <p:cNvSpPr>
            <a:spLocks noGrp="1"/>
          </p:cNvSpPr>
          <p:nvPr>
            <p:ph type="sldNum" sz="quarter" idx="12"/>
          </p:nvPr>
        </p:nvSpPr>
        <p:spPr/>
        <p:txBody>
          <a:bodyPr/>
          <a:lstStyle/>
          <a:p>
            <a:fld id="{EAB789F6-3BD3-1645-B8E5-7AE28DC0F5BB}" type="slidenum">
              <a:rPr lang="en-US" smtClean="0"/>
              <a:t>24</a:t>
            </a:fld>
            <a:endParaRPr lang="en-US"/>
          </a:p>
        </p:txBody>
      </p:sp>
      <p:sp>
        <p:nvSpPr>
          <p:cNvPr id="25" name="Rectangle 24"/>
          <p:cNvSpPr/>
          <p:nvPr/>
        </p:nvSpPr>
        <p:spPr>
          <a:xfrm>
            <a:off x="823383" y="8660366"/>
            <a:ext cx="5753218" cy="2769989"/>
          </a:xfrm>
          <a:prstGeom prst="rect">
            <a:avLst/>
          </a:prstGeom>
        </p:spPr>
        <p:txBody>
          <a:bodyPr wrap="square">
            <a:spAutoFit/>
          </a:bodyPr>
          <a:lstStyle/>
          <a:p>
            <a:pPr algn="just"/>
            <a:r>
              <a:rPr lang="en-GB" sz="1200" b="1" dirty="0">
                <a:latin typeface="Lucida Grande" charset="0"/>
                <a:ea typeface="Lucida Grande" charset="0"/>
                <a:cs typeface="Lucida Grande" charset="0"/>
              </a:rPr>
              <a:t>Quick assignment edit</a:t>
            </a:r>
            <a:endParaRPr lang="en-GB" sz="1200" b="1" dirty="0" smtClean="0">
              <a:latin typeface="Lucida Grande" charset="0"/>
              <a:ea typeface="Lucida Grande" charset="0"/>
              <a:cs typeface="Lucida Grande" charset="0"/>
            </a:endParaRPr>
          </a:p>
          <a:p>
            <a:pPr algn="just"/>
            <a:endParaRPr lang="en-GB" sz="1200" b="1" dirty="0">
              <a:latin typeface="Lucida Grande" charset="0"/>
              <a:ea typeface="Lucida Grande" charset="0"/>
              <a:cs typeface="Lucida Grande" charset="0"/>
            </a:endParaRPr>
          </a:p>
          <a:p>
            <a:pPr marL="171450" indent="-171450">
              <a:buFont typeface="Arial" charset="0"/>
              <a:buChar char="•"/>
            </a:pPr>
            <a:r>
              <a:rPr lang="en-GB" sz="1200" dirty="0" smtClean="0">
                <a:latin typeface="Lucida Grande" charset="0"/>
                <a:ea typeface="Lucida Grande" charset="0"/>
                <a:cs typeface="Lucida Grande" charset="0"/>
              </a:rPr>
              <a:t>On sidebar expand the </a:t>
            </a:r>
            <a:r>
              <a:rPr lang="en-GB" sz="1200" dirty="0" err="1" smtClean="0">
                <a:latin typeface="Lucida Grande" charset="0"/>
                <a:ea typeface="Lucida Grande" charset="0"/>
                <a:cs typeface="Lucida Grande" charset="0"/>
              </a:rPr>
              <a:t>NmrChain</a:t>
            </a:r>
            <a:r>
              <a:rPr lang="en-GB" sz="1200" dirty="0" smtClean="0">
                <a:latin typeface="Lucida Grande" charset="0"/>
                <a:ea typeface="Lucida Grande" charset="0"/>
                <a:cs typeface="Lucida Grande" charset="0"/>
              </a:rPr>
              <a:t> A</a:t>
            </a:r>
          </a:p>
          <a:p>
            <a:pPr marL="171450" indent="-171450">
              <a:buFont typeface="Arial" charset="0"/>
              <a:buChar char="•"/>
            </a:pPr>
            <a:r>
              <a:rPr lang="en-GB" sz="1200" dirty="0" smtClean="0">
                <a:latin typeface="Lucida Grande" charset="0"/>
                <a:ea typeface="Lucida Grande" charset="0"/>
                <a:cs typeface="Lucida Grande" charset="0"/>
              </a:rPr>
              <a:t>Simulate a mistake by dropping a random </a:t>
            </a:r>
            <a:r>
              <a:rPr lang="en-GB" sz="1200" dirty="0" err="1" smtClean="0">
                <a:latin typeface="Lucida Grande" charset="0"/>
                <a:ea typeface="Lucida Grande" charset="0"/>
                <a:cs typeface="Lucida Grande" charset="0"/>
              </a:rPr>
              <a:t>nmrResidue</a:t>
            </a:r>
            <a:r>
              <a:rPr lang="en-GB" sz="1200" dirty="0" smtClean="0">
                <a:latin typeface="Lucida Grande" charset="0"/>
                <a:ea typeface="Lucida Grande" charset="0"/>
                <a:cs typeface="Lucida Grande" charset="0"/>
              </a:rPr>
              <a:t> </a:t>
            </a:r>
            <a:r>
              <a:rPr lang="en-GB" sz="1200" dirty="0">
                <a:latin typeface="Lucida Grande" charset="0"/>
                <a:ea typeface="Lucida Grande" charset="0"/>
                <a:cs typeface="Lucida Grande" charset="0"/>
              </a:rPr>
              <a:t>on the selected </a:t>
            </a:r>
            <a:r>
              <a:rPr lang="en-GB" sz="1200" dirty="0" smtClean="0">
                <a:latin typeface="Lucida Grande" charset="0"/>
                <a:ea typeface="Lucida Grande" charset="0"/>
                <a:cs typeface="Lucida Grande" charset="0"/>
              </a:rPr>
              <a:t>peak</a:t>
            </a:r>
          </a:p>
          <a:p>
            <a:pPr marL="171450" indent="-171450">
              <a:buFont typeface="Arial" charset="0"/>
              <a:buChar char="•"/>
            </a:pPr>
            <a:r>
              <a:rPr lang="en-GB" sz="1200" dirty="0" smtClean="0">
                <a:latin typeface="Lucida Grande" charset="0"/>
                <a:ea typeface="Lucida Grande" charset="0"/>
                <a:cs typeface="Lucida Grande" charset="0"/>
              </a:rPr>
              <a:t>Expand </a:t>
            </a:r>
            <a:r>
              <a:rPr lang="en-GB" sz="1200" dirty="0" err="1" smtClean="0">
                <a:latin typeface="Lucida Grande" charset="0"/>
                <a:ea typeface="Lucida Grande" charset="0"/>
                <a:cs typeface="Lucida Grande" charset="0"/>
              </a:rPr>
              <a:t>nmrResidue</a:t>
            </a:r>
            <a:r>
              <a:rPr lang="en-GB" sz="1200" dirty="0" smtClean="0">
                <a:latin typeface="Lucida Grande" charset="0"/>
                <a:ea typeface="Lucida Grande" charset="0"/>
                <a:cs typeface="Lucida Grande" charset="0"/>
              </a:rPr>
              <a:t> 45</a:t>
            </a:r>
          </a:p>
          <a:p>
            <a:pPr marL="171450" indent="-171450">
              <a:buFont typeface="Arial" charset="0"/>
              <a:buChar char="•"/>
            </a:pPr>
            <a:r>
              <a:rPr lang="en-GB" sz="1200" dirty="0" smtClean="0">
                <a:latin typeface="Lucida Grande" charset="0"/>
                <a:ea typeface="Lucida Grande" charset="0"/>
                <a:cs typeface="Lucida Grande" charset="0"/>
              </a:rPr>
              <a:t>Drag and drop the </a:t>
            </a:r>
            <a:r>
              <a:rPr lang="en-GB" sz="1200" dirty="0" err="1" smtClean="0">
                <a:latin typeface="Lucida Grande" charset="0"/>
                <a:ea typeface="Lucida Grande" charset="0"/>
                <a:cs typeface="Lucida Grande" charset="0"/>
              </a:rPr>
              <a:t>nmrAtoms</a:t>
            </a:r>
            <a:r>
              <a:rPr lang="en-GB" sz="1200" dirty="0" smtClean="0">
                <a:latin typeface="Lucida Grande" charset="0"/>
                <a:ea typeface="Lucida Grande" charset="0"/>
                <a:cs typeface="Lucida Grande" charset="0"/>
              </a:rPr>
              <a:t> H and N on the selected peak. Multiple selection with </a:t>
            </a:r>
            <a:r>
              <a:rPr lang="en-GB" sz="1200" dirty="0" err="1" smtClean="0">
                <a:latin typeface="Lucida Grande" charset="0"/>
                <a:ea typeface="Lucida Grande" charset="0"/>
                <a:cs typeface="Lucida Grande" charset="0"/>
              </a:rPr>
              <a:t>cmd</a:t>
            </a:r>
            <a:r>
              <a:rPr lang="en-GB" sz="1200" dirty="0" smtClean="0">
                <a:latin typeface="Lucida Grande" charset="0"/>
                <a:ea typeface="Lucida Grande" charset="0"/>
                <a:cs typeface="Lucida Grande" charset="0"/>
              </a:rPr>
              <a:t> + right click. </a:t>
            </a:r>
          </a:p>
          <a:p>
            <a:endParaRPr lang="en-GB" sz="1200" dirty="0" smtClean="0">
              <a:latin typeface="Lucida Grande" charset="0"/>
              <a:ea typeface="Lucida Grande" charset="0"/>
              <a:cs typeface="Lucida Grande" charset="0"/>
            </a:endParaRPr>
          </a:p>
          <a:p>
            <a:r>
              <a:rPr lang="en-GB" sz="1200" dirty="0" smtClean="0">
                <a:latin typeface="Lucida Grande" charset="0"/>
                <a:ea typeface="Lucida Grande" charset="0"/>
                <a:cs typeface="Lucida Grande" charset="0"/>
              </a:rPr>
              <a:t>The peak is now fully assigned  to the new  </a:t>
            </a:r>
            <a:r>
              <a:rPr lang="en-GB" sz="1200" dirty="0" err="1" smtClean="0">
                <a:latin typeface="Lucida Grande" charset="0"/>
                <a:ea typeface="Lucida Grande" charset="0"/>
                <a:cs typeface="Lucida Grande" charset="0"/>
              </a:rPr>
              <a:t>NmrAtoms</a:t>
            </a:r>
            <a:r>
              <a:rPr lang="en-GB" sz="1200" dirty="0" smtClean="0">
                <a:latin typeface="Lucida Grande" charset="0"/>
                <a:ea typeface="Lucida Grande" charset="0"/>
                <a:cs typeface="Lucida Grande" charset="0"/>
              </a:rPr>
              <a:t>.</a:t>
            </a:r>
          </a:p>
          <a:p>
            <a:r>
              <a:rPr lang="en-GB" sz="1200" dirty="0" smtClean="0">
                <a:latin typeface="Lucida Grande" charset="0"/>
                <a:ea typeface="Lucida Grande" charset="0"/>
                <a:cs typeface="Lucida Grande" charset="0"/>
              </a:rPr>
              <a:t>  </a:t>
            </a:r>
          </a:p>
          <a:p>
            <a:pPr algn="just"/>
            <a:endParaRPr lang="en-GB" sz="1200" b="1" dirty="0">
              <a:latin typeface="Lucida Grande" charset="0"/>
              <a:ea typeface="Lucida Grande" charset="0"/>
              <a:cs typeface="Lucida Grande" charset="0"/>
            </a:endParaRPr>
          </a:p>
          <a:p>
            <a:pPr algn="just"/>
            <a:endParaRPr lang="en-GB" sz="1200" dirty="0">
              <a:latin typeface="Lucida Grande" charset="0"/>
              <a:ea typeface="Lucida Grande" charset="0"/>
              <a:cs typeface="Lucida Grande" charset="0"/>
            </a:endParaRPr>
          </a:p>
          <a:p>
            <a:pPr marL="171450" indent="-171450">
              <a:lnSpc>
                <a:spcPct val="150000"/>
              </a:lnSpc>
              <a:buFont typeface="Arial" charset="0"/>
              <a:buChar char="•"/>
            </a:pPr>
            <a:endParaRPr lang="en-GB" sz="1200" dirty="0">
              <a:latin typeface="Lucida Grande" charset="0"/>
              <a:ea typeface="Lucida Grande" charset="0"/>
              <a:cs typeface="Lucida Grande" charset="0"/>
            </a:endParaRPr>
          </a:p>
        </p:txBody>
      </p:sp>
      <p:sp>
        <p:nvSpPr>
          <p:cNvPr id="37" name="Rectangle 36"/>
          <p:cNvSpPr/>
          <p:nvPr/>
        </p:nvSpPr>
        <p:spPr>
          <a:xfrm>
            <a:off x="2249110" y="125384"/>
            <a:ext cx="2901756" cy="738792"/>
          </a:xfrm>
          <a:prstGeom prst="rect">
            <a:avLst/>
          </a:prstGeom>
        </p:spPr>
        <p:txBody>
          <a:bodyPr wrap="none">
            <a:spAutoFit/>
          </a:bodyPr>
          <a:lstStyle/>
          <a:p>
            <a:pPr algn="ctr"/>
            <a:r>
              <a:rPr lang="en-GB" sz="2400" dirty="0" smtClean="0">
                <a:latin typeface="Lucida Grande" charset="0"/>
                <a:ea typeface="ＭＳ 明朝" charset="-128"/>
              </a:rPr>
              <a:t>Quick Assignment</a:t>
            </a:r>
            <a:endParaRPr lang="en-GB" sz="2400" dirty="0">
              <a:latin typeface="Lucida Grande" charset="0"/>
              <a:ea typeface="ＭＳ 明朝" charset="-128"/>
            </a:endParaRPr>
          </a:p>
          <a:p>
            <a:pPr algn="ctr"/>
            <a:endParaRPr lang="en-US" sz="180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950" y="1949971"/>
            <a:ext cx="5424840" cy="3851222"/>
          </a:xfrm>
          <a:prstGeom prst="rect">
            <a:avLst/>
          </a:prstGeom>
        </p:spPr>
      </p:pic>
      <p:sp>
        <p:nvSpPr>
          <p:cNvPr id="13" name="Rectangle 12"/>
          <p:cNvSpPr/>
          <p:nvPr/>
        </p:nvSpPr>
        <p:spPr>
          <a:xfrm>
            <a:off x="408950" y="7405933"/>
            <a:ext cx="5968195" cy="553998"/>
          </a:xfrm>
          <a:prstGeom prst="rect">
            <a:avLst/>
          </a:prstGeom>
        </p:spPr>
        <p:txBody>
          <a:bodyPr wrap="square">
            <a:spAutoFit/>
          </a:bodyPr>
          <a:lstStyle/>
          <a:p>
            <a:r>
              <a:rPr lang="en-US" sz="1000" dirty="0" smtClean="0">
                <a:latin typeface="LucidaGrande" charset="0"/>
              </a:rPr>
              <a:t>You can assign any </a:t>
            </a:r>
            <a:r>
              <a:rPr lang="en-US" sz="1000" dirty="0" err="1" smtClean="0">
                <a:latin typeface="LucidaGrande" charset="0"/>
              </a:rPr>
              <a:t>nmrAtoms</a:t>
            </a:r>
            <a:r>
              <a:rPr lang="en-US" sz="1000" dirty="0" smtClean="0">
                <a:latin typeface="LucidaGrande" charset="0"/>
              </a:rPr>
              <a:t> to any dimensionality peaks if the </a:t>
            </a:r>
            <a:r>
              <a:rPr lang="en-US" sz="1000" dirty="0" err="1" smtClean="0">
                <a:latin typeface="LucidaGrande" charset="0"/>
              </a:rPr>
              <a:t>NmrAtoms</a:t>
            </a:r>
            <a:r>
              <a:rPr lang="en-US" sz="1000" dirty="0" smtClean="0">
                <a:latin typeface="LucidaGrande" charset="0"/>
              </a:rPr>
              <a:t> and spectrum axis Codes are matching (at least partially). E.g., you may assign 45.GLY.HA2 to any peaks of the </a:t>
            </a:r>
            <a:r>
              <a:rPr lang="en-US" sz="1000" dirty="0" err="1" smtClean="0">
                <a:latin typeface="LucidaGrande" charset="0"/>
              </a:rPr>
              <a:t>HnNh</a:t>
            </a:r>
            <a:r>
              <a:rPr lang="en-US" sz="1000" dirty="0" smtClean="0">
                <a:latin typeface="LucidaGrande" charset="0"/>
              </a:rPr>
              <a:t> spectrum but you cannot assign the </a:t>
            </a:r>
            <a:r>
              <a:rPr lang="en-US" sz="1000" dirty="0" err="1" smtClean="0">
                <a:latin typeface="LucidaGrande" charset="0"/>
              </a:rPr>
              <a:t>Gly.O</a:t>
            </a:r>
            <a:r>
              <a:rPr lang="en-US" sz="1000" dirty="0" smtClean="0">
                <a:latin typeface="LucidaGrande" charset="0"/>
              </a:rPr>
              <a:t> to any.   </a:t>
            </a:r>
            <a:endParaRPr lang="en-US" sz="1000" dirty="0"/>
          </a:p>
        </p:txBody>
      </p:sp>
      <p:grpSp>
        <p:nvGrpSpPr>
          <p:cNvPr id="15" name="Group 14"/>
          <p:cNvGrpSpPr/>
          <p:nvPr/>
        </p:nvGrpSpPr>
        <p:grpSpPr>
          <a:xfrm>
            <a:off x="-3226" y="-14941"/>
            <a:ext cx="962415" cy="831273"/>
            <a:chOff x="981230" y="-31859"/>
            <a:chExt cx="962415" cy="831273"/>
          </a:xfrm>
        </p:grpSpPr>
        <p:sp>
          <p:nvSpPr>
            <p:cNvPr id="16" name="Rectangle 15"/>
            <p:cNvSpPr/>
            <p:nvPr/>
          </p:nvSpPr>
          <p:spPr>
            <a:xfrm>
              <a:off x="981230" y="-31859"/>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7" name="Rectangle 16"/>
            <p:cNvSpPr/>
            <p:nvPr/>
          </p:nvSpPr>
          <p:spPr>
            <a:xfrm>
              <a:off x="987681" y="31236"/>
              <a:ext cx="955964" cy="553998"/>
            </a:xfrm>
            <a:prstGeom prst="rect">
              <a:avLst/>
            </a:prstGeom>
          </p:spPr>
          <p:txBody>
            <a:bodyPr wrap="square">
              <a:spAutoFit/>
            </a:bodyPr>
            <a:lstStyle/>
            <a:p>
              <a:pPr algn="ctr"/>
              <a:r>
                <a:rPr lang="en-US" sz="1600" dirty="0" smtClean="0">
                  <a:latin typeface="Lucida Grande" charset="0"/>
                  <a:ea typeface="Lucida Grande" charset="0"/>
                  <a:cs typeface="Lucida Grande" charset="0"/>
                </a:rPr>
                <a:t>How To</a:t>
              </a:r>
            </a:p>
            <a:p>
              <a:pPr algn="ctr"/>
              <a:r>
                <a:rPr lang="en-US" sz="1400" dirty="0" smtClean="0">
                  <a:latin typeface="Lucida Grande" charset="0"/>
                  <a:ea typeface="Lucida Grande" charset="0"/>
                  <a:cs typeface="Lucida Grande" charset="0"/>
                </a:rPr>
                <a:t>2</a:t>
              </a:r>
              <a:endParaRPr lang="en-US" dirty="0"/>
            </a:p>
          </p:txBody>
        </p:sp>
      </p:grpSp>
    </p:spTree>
    <p:extLst>
      <p:ext uri="{BB962C8B-B14F-4D97-AF65-F5344CB8AC3E}">
        <p14:creationId xmlns:p14="http://schemas.microsoft.com/office/powerpoint/2010/main" val="6893601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52727" y="614154"/>
            <a:ext cx="1417813" cy="585991"/>
          </a:xfrm>
          <a:prstGeom prst="rect">
            <a:avLst/>
          </a:prstGeom>
        </p:spPr>
      </p:pic>
      <p:pic>
        <p:nvPicPr>
          <p:cNvPr id="9" name="Picture 8"/>
          <p:cNvPicPr>
            <a:picLocks noChangeAspect="1"/>
          </p:cNvPicPr>
          <p:nvPr/>
        </p:nvPicPr>
        <p:blipFill>
          <a:blip r:embed="rId4"/>
          <a:stretch>
            <a:fillRect/>
          </a:stretch>
        </p:blipFill>
        <p:spPr>
          <a:xfrm>
            <a:off x="1852654" y="614154"/>
            <a:ext cx="4671239" cy="585991"/>
          </a:xfrm>
          <a:prstGeom prst="rect">
            <a:avLst/>
          </a:prstGeom>
        </p:spPr>
      </p:pic>
      <p:sp>
        <p:nvSpPr>
          <p:cNvPr id="10" name="Rectangle 9"/>
          <p:cNvSpPr/>
          <p:nvPr/>
        </p:nvSpPr>
        <p:spPr>
          <a:xfrm>
            <a:off x="1852656" y="722482"/>
            <a:ext cx="4671238" cy="369460"/>
          </a:xfrm>
          <a:prstGeom prst="rect">
            <a:avLst/>
          </a:prstGeom>
        </p:spPr>
        <p:txBody>
          <a:bodyPr wrap="square">
            <a:spAutoFit/>
          </a:bodyPr>
          <a:lstStyle/>
          <a:p>
            <a:pPr algn="ctr"/>
            <a:r>
              <a:rPr lang="en-US" sz="1801" b="1" dirty="0">
                <a:solidFill>
                  <a:srgbClr val="F5FFFF"/>
                </a:solidFill>
                <a:latin typeface="Helvetica-Bold" charset="0"/>
              </a:rPr>
              <a:t>CcpNmr Analysis Version 3</a:t>
            </a:r>
            <a:endParaRPr lang="en-US" sz="1801" dirty="0"/>
          </a:p>
        </p:txBody>
      </p:sp>
      <p:sp>
        <p:nvSpPr>
          <p:cNvPr id="5" name="Slide Number Placeholder 4"/>
          <p:cNvSpPr>
            <a:spLocks noGrp="1"/>
          </p:cNvSpPr>
          <p:nvPr>
            <p:ph type="sldNum" sz="quarter" idx="12"/>
          </p:nvPr>
        </p:nvSpPr>
        <p:spPr>
          <a:xfrm>
            <a:off x="4741289" y="11303525"/>
            <a:ext cx="1543050" cy="649111"/>
          </a:xfrm>
        </p:spPr>
        <p:txBody>
          <a:bodyPr/>
          <a:lstStyle/>
          <a:p>
            <a:fld id="{EAB789F6-3BD3-1645-B8E5-7AE28DC0F5BB}" type="slidenum">
              <a:rPr lang="en-US" smtClean="0"/>
              <a:t>25</a:t>
            </a:fld>
            <a:endParaRPr lang="en-US"/>
          </a:p>
        </p:txBody>
      </p:sp>
      <p:sp>
        <p:nvSpPr>
          <p:cNvPr id="2" name="Rectangle 1"/>
          <p:cNvSpPr/>
          <p:nvPr/>
        </p:nvSpPr>
        <p:spPr>
          <a:xfrm>
            <a:off x="252727" y="1885521"/>
            <a:ext cx="5143500" cy="4247317"/>
          </a:xfrm>
          <a:prstGeom prst="rect">
            <a:avLst/>
          </a:prstGeom>
        </p:spPr>
        <p:txBody>
          <a:bodyPr wrap="square">
            <a:spAutoFit/>
          </a:bodyPr>
          <a:lstStyle/>
          <a:p>
            <a:r>
              <a:rPr lang="en-GB" sz="2400" b="1" dirty="0" smtClean="0">
                <a:latin typeface="Lucida Grande" charset="0"/>
                <a:ea typeface="Lucida Grande" charset="0"/>
                <a:cs typeface="Lucida Grande" charset="0"/>
              </a:rPr>
              <a:t>Contact Us</a:t>
            </a:r>
          </a:p>
          <a:p>
            <a:endParaRPr lang="en-GB" sz="2400" b="1" dirty="0" smtClean="0">
              <a:latin typeface="Lucida Grande" charset="0"/>
              <a:ea typeface="Lucida Grande" charset="0"/>
              <a:cs typeface="Lucida Grande" charset="0"/>
            </a:endParaRPr>
          </a:p>
          <a:p>
            <a:endParaRPr lang="en-GB" sz="2400" b="1" dirty="0" smtClean="0">
              <a:latin typeface="Lucida Grande" charset="0"/>
              <a:ea typeface="Lucida Grande" charset="0"/>
              <a:cs typeface="Lucida Grande" charset="0"/>
            </a:endParaRPr>
          </a:p>
          <a:p>
            <a:r>
              <a:rPr lang="en-GB" b="1" dirty="0" smtClean="0">
                <a:latin typeface="Lucida Grande" charset="0"/>
                <a:ea typeface="Lucida Grande" charset="0"/>
                <a:cs typeface="Lucida Grande" charset="0"/>
              </a:rPr>
              <a:t>Website:</a:t>
            </a:r>
            <a:r>
              <a:rPr lang="en-GB" dirty="0" smtClean="0">
                <a:latin typeface="Lucida Grande" charset="0"/>
                <a:ea typeface="Lucida Grande" charset="0"/>
                <a:cs typeface="Lucida Grande" charset="0"/>
              </a:rPr>
              <a:t> </a:t>
            </a:r>
          </a:p>
          <a:p>
            <a:r>
              <a:rPr lang="en-GB" dirty="0" smtClean="0">
                <a:latin typeface="Lucida Grande" charset="0"/>
                <a:ea typeface="Lucida Grande" charset="0"/>
                <a:cs typeface="Lucida Grande" charset="0"/>
                <a:hlinkClick r:id="rId5"/>
              </a:rPr>
              <a:t>www.ccpn.ac.uk</a:t>
            </a:r>
            <a:endParaRPr lang="en-GB" dirty="0" smtClean="0">
              <a:latin typeface="Lucida Grande" charset="0"/>
              <a:ea typeface="Lucida Grande" charset="0"/>
              <a:cs typeface="Lucida Grande" charset="0"/>
            </a:endParaRPr>
          </a:p>
          <a:p>
            <a:endParaRPr lang="en-GB" dirty="0" smtClean="0">
              <a:latin typeface="Lucida Grande" charset="0"/>
              <a:ea typeface="Lucida Grande" charset="0"/>
              <a:cs typeface="Lucida Grande" charset="0"/>
            </a:endParaRPr>
          </a:p>
          <a:p>
            <a:r>
              <a:rPr lang="en-GB" b="1" dirty="0" smtClean="0">
                <a:latin typeface="Lucida Grande" charset="0"/>
                <a:ea typeface="Lucida Grande" charset="0"/>
                <a:cs typeface="Lucida Grande" charset="0"/>
              </a:rPr>
              <a:t>Suggestions and comments:</a:t>
            </a:r>
          </a:p>
          <a:p>
            <a:r>
              <a:rPr lang="en-GB" dirty="0" smtClean="0">
                <a:latin typeface="Lucida Grande" charset="0"/>
                <a:ea typeface="Lucida Grande" charset="0"/>
                <a:cs typeface="Lucida Grande" charset="0"/>
                <a:hlinkClick r:id="rId6"/>
              </a:rPr>
              <a:t>ccpnmr3@google.com</a:t>
            </a:r>
            <a:endParaRPr lang="en-GB" dirty="0" smtClean="0">
              <a:latin typeface="Lucida Grande" charset="0"/>
              <a:ea typeface="Lucida Grande" charset="0"/>
              <a:cs typeface="Lucida Grande" charset="0"/>
            </a:endParaRPr>
          </a:p>
          <a:p>
            <a:endParaRPr lang="en-GB" dirty="0" smtClean="0">
              <a:latin typeface="Lucida Grande" charset="0"/>
              <a:ea typeface="Lucida Grande" charset="0"/>
              <a:cs typeface="Lucida Grande" charset="0"/>
            </a:endParaRPr>
          </a:p>
          <a:p>
            <a:r>
              <a:rPr lang="en-GB" b="1" dirty="0" smtClean="0">
                <a:latin typeface="Lucida Grande" charset="0"/>
                <a:ea typeface="Lucida Grande" charset="0"/>
                <a:cs typeface="Lucida Grande" charset="0"/>
              </a:rPr>
              <a:t>Issues and bug report: </a:t>
            </a:r>
            <a:endParaRPr lang="en-GB" b="1" dirty="0">
              <a:latin typeface="Lucida Grande" charset="0"/>
              <a:ea typeface="Lucida Grande" charset="0"/>
              <a:cs typeface="Lucida Grande" charset="0"/>
            </a:endParaRPr>
          </a:p>
          <a:p>
            <a:r>
              <a:rPr lang="en-GB" dirty="0" smtClean="0">
                <a:latin typeface="Lucida Grande" charset="0"/>
                <a:ea typeface="Lucida Grande" charset="0"/>
                <a:cs typeface="Lucida Grande" charset="0"/>
                <a:hlinkClick r:id="rId7"/>
              </a:rPr>
              <a:t>https</a:t>
            </a:r>
            <a:r>
              <a:rPr lang="en-GB" dirty="0">
                <a:latin typeface="Lucida Grande" charset="0"/>
                <a:ea typeface="Lucida Grande" charset="0"/>
                <a:cs typeface="Lucida Grande" charset="0"/>
                <a:hlinkClick r:id="rId7"/>
              </a:rPr>
              <a:t>://bitbucket.org/ccpnmr/issue-tracker</a:t>
            </a:r>
            <a:r>
              <a:rPr lang="en-GB" dirty="0" smtClean="0">
                <a:latin typeface="Lucida Grande" charset="0"/>
                <a:ea typeface="Lucida Grande" charset="0"/>
                <a:cs typeface="Lucida Grande" charset="0"/>
                <a:hlinkClick r:id="rId7"/>
              </a:rPr>
              <a:t>/</a:t>
            </a:r>
            <a:endParaRPr lang="en-GB" dirty="0" smtClean="0">
              <a:latin typeface="Lucida Grande" charset="0"/>
              <a:ea typeface="Lucida Grande" charset="0"/>
              <a:cs typeface="Lucida Grande" charset="0"/>
            </a:endParaRPr>
          </a:p>
          <a:p>
            <a:endParaRPr lang="en-GB" dirty="0">
              <a:latin typeface="Lucida Grande" charset="0"/>
              <a:ea typeface="Lucida Grande" charset="0"/>
              <a:cs typeface="Lucida Grande" charset="0"/>
            </a:endParaRPr>
          </a:p>
          <a:p>
            <a:endParaRPr lang="en-GB" dirty="0">
              <a:latin typeface="Lucida Grande" charset="0"/>
              <a:ea typeface="Lucida Grande" charset="0"/>
              <a:cs typeface="Lucida Grande" charset="0"/>
            </a:endParaRPr>
          </a:p>
        </p:txBody>
      </p:sp>
      <p:sp>
        <p:nvSpPr>
          <p:cNvPr id="4" name="Rectangle 3"/>
          <p:cNvSpPr/>
          <p:nvPr/>
        </p:nvSpPr>
        <p:spPr>
          <a:xfrm>
            <a:off x="3304909" y="9597906"/>
            <a:ext cx="3373878" cy="1446550"/>
          </a:xfrm>
          <a:prstGeom prst="rect">
            <a:avLst/>
          </a:prstGeom>
        </p:spPr>
        <p:txBody>
          <a:bodyPr wrap="square">
            <a:spAutoFit/>
          </a:bodyPr>
          <a:lstStyle/>
          <a:p>
            <a:pPr>
              <a:lnSpc>
                <a:spcPct val="150000"/>
              </a:lnSpc>
              <a:spcAft>
                <a:spcPts val="600"/>
              </a:spcAft>
            </a:pPr>
            <a:r>
              <a:rPr lang="en-GB" sz="1200" b="1" dirty="0" smtClean="0">
                <a:latin typeface="Lucida Grande" charset="0"/>
                <a:ea typeface="Lucida Grande" charset="0"/>
                <a:cs typeface="Lucida Grande" charset="0"/>
              </a:rPr>
              <a:t>Tutorial Version History:</a:t>
            </a:r>
            <a:endParaRPr lang="en-GB" sz="1200" dirty="0" smtClean="0">
              <a:latin typeface="Lucida Grande" charset="0"/>
              <a:ea typeface="Lucida Grande" charset="0"/>
              <a:cs typeface="Lucida Grande" charset="0"/>
            </a:endParaRPr>
          </a:p>
          <a:p>
            <a:pPr>
              <a:lnSpc>
                <a:spcPct val="150000"/>
              </a:lnSpc>
              <a:spcAft>
                <a:spcPts val="600"/>
              </a:spcAft>
            </a:pPr>
            <a:r>
              <a:rPr lang="en-GB" sz="1200" b="1" dirty="0" smtClean="0">
                <a:latin typeface="Lucida Grande" charset="0"/>
                <a:ea typeface="Lucida Grande" charset="0"/>
                <a:cs typeface="Lucida Grande" charset="0"/>
              </a:rPr>
              <a:t>beta1 </a:t>
            </a:r>
            <a:r>
              <a:rPr lang="en-GB" sz="1200" b="1" dirty="0">
                <a:latin typeface="Lucida Grande" charset="0"/>
                <a:ea typeface="Lucida Grande" charset="0"/>
                <a:cs typeface="Lucida Grande" charset="0"/>
              </a:rPr>
              <a:t>(SS)</a:t>
            </a:r>
            <a:r>
              <a:rPr lang="en-GB" sz="1200" dirty="0">
                <a:latin typeface="Lucida Grande" charset="0"/>
                <a:ea typeface="Lucida Grande" charset="0"/>
                <a:cs typeface="Lucida Grande" charset="0"/>
              </a:rPr>
              <a:t>: First </a:t>
            </a:r>
            <a:r>
              <a:rPr lang="en-GB" sz="1200" dirty="0" smtClean="0">
                <a:latin typeface="Lucida Grande" charset="0"/>
                <a:ea typeface="Lucida Grande" charset="0"/>
                <a:cs typeface="Lucida Grande" charset="0"/>
              </a:rPr>
              <a:t>version</a:t>
            </a:r>
            <a:br>
              <a:rPr lang="en-GB" sz="1200" dirty="0" smtClean="0">
                <a:latin typeface="Lucida Grande" charset="0"/>
                <a:ea typeface="Lucida Grande" charset="0"/>
                <a:cs typeface="Lucida Grande" charset="0"/>
              </a:rPr>
            </a:br>
            <a:r>
              <a:rPr lang="en-GB" sz="1200" b="1" dirty="0" smtClean="0">
                <a:latin typeface="Lucida Grande" charset="0"/>
                <a:ea typeface="Lucida Grande" charset="0"/>
                <a:cs typeface="Lucida Grande" charset="0"/>
              </a:rPr>
              <a:t>beta2 (GWV): </a:t>
            </a:r>
            <a:r>
              <a:rPr lang="en-GB" sz="1200" dirty="0" smtClean="0">
                <a:latin typeface="Lucida Grande" charset="0"/>
                <a:ea typeface="Lucida Grande" charset="0"/>
                <a:cs typeface="Lucida Grande" charset="0"/>
              </a:rPr>
              <a:t>Minor changes</a:t>
            </a:r>
          </a:p>
          <a:p>
            <a:r>
              <a:rPr lang="en-GB" sz="1200" b="1" dirty="0" smtClean="0">
                <a:latin typeface="Lucida Grande" charset="0"/>
                <a:ea typeface="Lucida Grande" charset="0"/>
                <a:cs typeface="Lucida Grande" charset="0"/>
              </a:rPr>
              <a:t>beta3 (LGM): </a:t>
            </a:r>
            <a:r>
              <a:rPr lang="en-GB" sz="1200" dirty="0" smtClean="0">
                <a:latin typeface="Lucida Grande" charset="0"/>
                <a:ea typeface="Lucida Grande" charset="0"/>
                <a:cs typeface="Lucida Grande" charset="0"/>
              </a:rPr>
              <a:t>Re-designed, re-written, added several steps </a:t>
            </a:r>
            <a:endParaRPr lang="en-GB" sz="1200" dirty="0">
              <a:latin typeface="Lucida Grande" charset="0"/>
              <a:ea typeface="Lucida Grande" charset="0"/>
              <a:cs typeface="Lucida Grande" charset="0"/>
            </a:endParaRPr>
          </a:p>
        </p:txBody>
      </p:sp>
      <p:sp>
        <p:nvSpPr>
          <p:cNvPr id="8" name="Rectangle 7"/>
          <p:cNvSpPr/>
          <p:nvPr/>
        </p:nvSpPr>
        <p:spPr>
          <a:xfrm>
            <a:off x="252727" y="6049685"/>
            <a:ext cx="5143500" cy="2215991"/>
          </a:xfrm>
          <a:prstGeom prst="rect">
            <a:avLst/>
          </a:prstGeom>
        </p:spPr>
        <p:txBody>
          <a:bodyPr wrap="square">
            <a:spAutoFit/>
          </a:bodyPr>
          <a:lstStyle/>
          <a:p>
            <a:r>
              <a:rPr lang="en-GB" sz="2400" b="1" dirty="0" smtClean="0">
                <a:latin typeface="Lucida Grande" charset="0"/>
                <a:ea typeface="Lucida Grande" charset="0"/>
                <a:cs typeface="Lucida Grande" charset="0"/>
              </a:rPr>
              <a:t>Cite Us</a:t>
            </a:r>
          </a:p>
          <a:p>
            <a:endParaRPr lang="en-GB" sz="2400" b="1" dirty="0" smtClean="0">
              <a:latin typeface="Lucida Grande" charset="0"/>
              <a:ea typeface="Lucida Grande" charset="0"/>
              <a:cs typeface="Lucida Grande" charset="0"/>
              <a:hlinkClick r:id="rId8"/>
            </a:endParaRPr>
          </a:p>
          <a:p>
            <a:r>
              <a:rPr lang="en-GB" dirty="0">
                <a:latin typeface="Lucida Grande" charset="0"/>
                <a:ea typeface="Lucida Grande" charset="0"/>
                <a:cs typeface="Lucida Grande" charset="0"/>
                <a:hlinkClick r:id="rId8"/>
              </a:rPr>
              <a:t>CcpNmr AnalysisAssign: a flexible platform for integrated NMR analysis</a:t>
            </a:r>
            <a:endParaRPr lang="en-GB" dirty="0">
              <a:latin typeface="Lucida Grande" charset="0"/>
              <a:ea typeface="Lucida Grande" charset="0"/>
              <a:cs typeface="Lucida Grande" charset="0"/>
            </a:endParaRPr>
          </a:p>
          <a:p>
            <a:r>
              <a:rPr lang="en-GB" dirty="0" smtClean="0">
                <a:latin typeface="Lucida Grande" charset="0"/>
                <a:ea typeface="Lucida Grande" charset="0"/>
                <a:cs typeface="Lucida Grande" charset="0"/>
              </a:rPr>
              <a:t> </a:t>
            </a:r>
          </a:p>
          <a:p>
            <a:endParaRPr lang="en-GB" dirty="0">
              <a:latin typeface="Lucida Grande" charset="0"/>
              <a:ea typeface="Lucida Grande" charset="0"/>
              <a:cs typeface="Lucida Grande" charset="0"/>
            </a:endParaRPr>
          </a:p>
          <a:p>
            <a:endParaRPr lang="en-GB" dirty="0">
              <a:latin typeface="Lucida Grande" charset="0"/>
              <a:ea typeface="Lucida Grande" charset="0"/>
              <a:cs typeface="Lucida Grande" charset="0"/>
            </a:endParaRPr>
          </a:p>
        </p:txBody>
      </p:sp>
    </p:spTree>
    <p:extLst>
      <p:ext uri="{BB962C8B-B14F-4D97-AF65-F5344CB8AC3E}">
        <p14:creationId xmlns:p14="http://schemas.microsoft.com/office/powerpoint/2010/main" val="12692016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814874"/>
            <a:ext cx="6858000" cy="1067608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9" name="Rectangle 18"/>
          <p:cNvSpPr/>
          <p:nvPr/>
        </p:nvSpPr>
        <p:spPr>
          <a:xfrm>
            <a:off x="153902" y="1170941"/>
            <a:ext cx="6214918" cy="6786473"/>
          </a:xfrm>
          <a:prstGeom prst="rect">
            <a:avLst/>
          </a:prstGeom>
        </p:spPr>
        <p:txBody>
          <a:bodyPr wrap="square">
            <a:spAutoFit/>
          </a:bodyPr>
          <a:lstStyle/>
          <a:p>
            <a:pPr>
              <a:lnSpc>
                <a:spcPct val="150000"/>
              </a:lnSpc>
            </a:pPr>
            <a:r>
              <a:rPr lang="en-US" sz="1200" b="1" dirty="0" smtClean="0">
                <a:latin typeface="Lucida Grande" charset="0"/>
                <a:ea typeface="Lucida Grande" charset="0"/>
                <a:cs typeface="Lucida Grande" charset="0"/>
              </a:rPr>
              <a:t>Getting started, basic operations</a:t>
            </a:r>
          </a:p>
          <a:p>
            <a:pPr>
              <a:lnSpc>
                <a:spcPct val="150000"/>
              </a:lnSpc>
            </a:pPr>
            <a:endParaRPr lang="en-US" sz="500" dirty="0">
              <a:latin typeface="Lucida Grande" charset="0"/>
              <a:ea typeface="Lucida Grande" charset="0"/>
              <a:cs typeface="Lucida Grande" charset="0"/>
            </a:endParaRPr>
          </a:p>
          <a:p>
            <a:pPr>
              <a:lnSpc>
                <a:spcPct val="150000"/>
              </a:lnSpc>
            </a:pPr>
            <a:r>
              <a:rPr lang="en-US" sz="1200" b="1" dirty="0" smtClean="0">
                <a:latin typeface="Lucida Grande" charset="0"/>
                <a:ea typeface="Lucida Grande" charset="0"/>
                <a:cs typeface="Lucida Grande" charset="0"/>
              </a:rPr>
              <a:t>Sidebar </a:t>
            </a:r>
          </a:p>
          <a:p>
            <a:pPr lvl="1" algn="just">
              <a:lnSpc>
                <a:spcPct val="150000"/>
              </a:lnSpc>
            </a:pPr>
            <a:r>
              <a:rPr lang="en-US" sz="1200" dirty="0" smtClean="0">
                <a:latin typeface="Lucida Grande" charset="0"/>
                <a:ea typeface="Lucida Grande" charset="0"/>
                <a:cs typeface="Lucida Grande" charset="0"/>
              </a:rPr>
              <a:t>All data contained in a project, such as spectra and peak lists are located in sidebar. Double click on an item will open the properties popup.</a:t>
            </a:r>
          </a:p>
          <a:p>
            <a:pPr lvl="1" algn="just">
              <a:lnSpc>
                <a:spcPct val="150000"/>
              </a:lnSpc>
            </a:pPr>
            <a:endParaRPr lang="en-US" sz="1200" dirty="0" smtClean="0">
              <a:latin typeface="Lucida Grande" charset="0"/>
              <a:ea typeface="Lucida Grande" charset="0"/>
              <a:cs typeface="Lucida Grande" charset="0"/>
            </a:endParaRPr>
          </a:p>
          <a:p>
            <a:pPr>
              <a:lnSpc>
                <a:spcPct val="150000"/>
              </a:lnSpc>
            </a:pPr>
            <a:r>
              <a:rPr lang="en-US" sz="1200" b="1" dirty="0" smtClean="0">
                <a:latin typeface="Lucida Grande" charset="0"/>
                <a:ea typeface="Lucida Grande" charset="0"/>
                <a:cs typeface="Lucida Grande" charset="0"/>
              </a:rPr>
              <a:t>Display</a:t>
            </a:r>
          </a:p>
          <a:p>
            <a:pPr lvl="1" algn="just">
              <a:lnSpc>
                <a:spcPct val="150000"/>
              </a:lnSpc>
            </a:pPr>
            <a:r>
              <a:rPr lang="en-US" sz="1200" dirty="0" smtClean="0">
                <a:latin typeface="Lucida Grande" charset="0"/>
                <a:ea typeface="Lucida Grande" charset="0"/>
                <a:cs typeface="Lucida Grande" charset="0"/>
              </a:rPr>
              <a:t>A display can contain multiple overlaid spectra. To show/hide a single spectrum, click on its toolbar button. If you close a display, you can open a </a:t>
            </a:r>
            <a:r>
              <a:rPr lang="en-GB" sz="1200" dirty="0" smtClean="0">
                <a:latin typeface="Lucida Grande" charset="0"/>
                <a:ea typeface="Lucida Grande" charset="0"/>
                <a:cs typeface="Lucida Grande" charset="0"/>
              </a:rPr>
              <a:t>spectrum by Drag and drop into the drop area from sidebar or right click on sidebar item and select “open as module”</a:t>
            </a:r>
            <a:r>
              <a:rPr lang="en-US" sz="1200" dirty="0">
                <a:latin typeface="Lucida Grande" charset="0"/>
                <a:ea typeface="Lucida Grande" charset="0"/>
                <a:cs typeface="Lucida Grande" charset="0"/>
              </a:rPr>
              <a:t>	</a:t>
            </a:r>
            <a:endParaRPr lang="en-US" sz="1200" dirty="0" smtClean="0">
              <a:latin typeface="Lucida Grande" charset="0"/>
              <a:ea typeface="Lucida Grande" charset="0"/>
              <a:cs typeface="Lucida Grande" charset="0"/>
            </a:endParaRPr>
          </a:p>
          <a:p>
            <a:pPr>
              <a:lnSpc>
                <a:spcPct val="150000"/>
              </a:lnSpc>
            </a:pPr>
            <a:r>
              <a:rPr lang="en-US" sz="1200" b="1" dirty="0" smtClean="0">
                <a:latin typeface="Lucida Grande" charset="0"/>
                <a:ea typeface="Lucida Grande" charset="0"/>
                <a:cs typeface="Lucida Grande" charset="0"/>
              </a:rPr>
              <a:t>Mouse</a:t>
            </a:r>
          </a:p>
          <a:p>
            <a:pPr marL="628650" lvl="1" indent="-171450">
              <a:lnSpc>
                <a:spcPct val="150000"/>
              </a:lnSpc>
              <a:buFont typeface="Arial" charset="0"/>
              <a:buChar char="•"/>
            </a:pPr>
            <a:r>
              <a:rPr lang="en-US" sz="1200" dirty="0" smtClean="0">
                <a:latin typeface="Lucida Grande" charset="0"/>
                <a:ea typeface="Lucida Grande" charset="0"/>
                <a:cs typeface="Lucida Grande" charset="0"/>
              </a:rPr>
              <a:t>Pan   	-&gt;    Left Click and drag </a:t>
            </a:r>
            <a:r>
              <a:rPr lang="en-US" sz="1200" dirty="0">
                <a:latin typeface="Lucida Grande" charset="0"/>
                <a:ea typeface="Lucida Grande" charset="0"/>
                <a:cs typeface="Lucida Grande" charset="0"/>
              </a:rPr>
              <a:t>in display</a:t>
            </a:r>
            <a:r>
              <a:rPr lang="en-US" sz="1200" dirty="0" smtClean="0">
                <a:latin typeface="Lucida Grande" charset="0"/>
                <a:ea typeface="Lucida Grande" charset="0"/>
                <a:cs typeface="Lucida Grande" charset="0"/>
              </a:rPr>
              <a:t> </a:t>
            </a:r>
          </a:p>
          <a:p>
            <a:pPr marL="628650" lvl="1" indent="-171450">
              <a:lnSpc>
                <a:spcPct val="150000"/>
              </a:lnSpc>
              <a:buFont typeface="Arial" charset="0"/>
              <a:buChar char="•"/>
            </a:pPr>
            <a:r>
              <a:rPr lang="en-US" sz="1200" dirty="0" smtClean="0">
                <a:latin typeface="Lucida Grande" charset="0"/>
                <a:ea typeface="Lucida Grande" charset="0"/>
                <a:cs typeface="Lucida Grande" charset="0"/>
              </a:rPr>
              <a:t>Zoom in/out      -&gt;    Scroll </a:t>
            </a:r>
            <a:r>
              <a:rPr lang="en-US" sz="1200" dirty="0">
                <a:latin typeface="Lucida Grande" charset="0"/>
                <a:ea typeface="Lucida Grande" charset="0"/>
                <a:cs typeface="Lucida Grande" charset="0"/>
              </a:rPr>
              <a:t>wheel in </a:t>
            </a:r>
            <a:r>
              <a:rPr lang="en-US" sz="1200" dirty="0" smtClean="0">
                <a:latin typeface="Lucida Grande" charset="0"/>
                <a:ea typeface="Lucida Grande" charset="0"/>
                <a:cs typeface="Lucida Grande" charset="0"/>
              </a:rPr>
              <a:t>display </a:t>
            </a:r>
          </a:p>
          <a:p>
            <a:pPr marL="628650" lvl="1" indent="-171450">
              <a:lnSpc>
                <a:spcPct val="150000"/>
              </a:lnSpc>
              <a:buFont typeface="Arial" charset="0"/>
              <a:buChar char="•"/>
            </a:pPr>
            <a:r>
              <a:rPr lang="en-US" sz="1200" dirty="0" smtClean="0">
                <a:latin typeface="Lucida Grande" charset="0"/>
                <a:ea typeface="Lucida Grande" charset="0"/>
                <a:cs typeface="Lucida Grande" charset="0"/>
              </a:rPr>
              <a:t>Context menu	-&gt;    Right click</a:t>
            </a:r>
          </a:p>
          <a:p>
            <a:pPr marL="628650" lvl="1" indent="-171450">
              <a:lnSpc>
                <a:spcPct val="150000"/>
              </a:lnSpc>
              <a:buFont typeface="Arial" charset="0"/>
              <a:buChar char="•"/>
            </a:pPr>
            <a:r>
              <a:rPr lang="en-US" sz="1200" dirty="0" smtClean="0">
                <a:latin typeface="Lucida Grande" charset="0"/>
                <a:ea typeface="Lucida Grande" charset="0"/>
                <a:cs typeface="Lucida Grande" charset="0"/>
              </a:rPr>
              <a:t>Select a peak 	-&gt;    Left click on a peak symbol “X”</a:t>
            </a:r>
          </a:p>
          <a:p>
            <a:pPr marL="628650" lvl="1" indent="-171450">
              <a:lnSpc>
                <a:spcPct val="150000"/>
              </a:lnSpc>
              <a:buFont typeface="Arial" charset="0"/>
              <a:buChar char="•"/>
            </a:pPr>
            <a:r>
              <a:rPr lang="en-US" sz="1200" dirty="0" smtClean="0">
                <a:latin typeface="Lucida Grande" charset="0"/>
                <a:ea typeface="Lucida Grande" charset="0"/>
                <a:cs typeface="Lucida Grande" charset="0"/>
              </a:rPr>
              <a:t>Move a </a:t>
            </a:r>
            <a:r>
              <a:rPr lang="en-US" sz="1200" dirty="0">
                <a:latin typeface="Lucida Grande" charset="0"/>
                <a:ea typeface="Lucida Grande" charset="0"/>
                <a:cs typeface="Lucida Grande" charset="0"/>
              </a:rPr>
              <a:t>peak 	</a:t>
            </a:r>
            <a:r>
              <a:rPr lang="en-US" sz="1200" dirty="0" smtClean="0">
                <a:latin typeface="Lucida Grande" charset="0"/>
                <a:ea typeface="Lucida Grande" charset="0"/>
                <a:cs typeface="Lucida Grande" charset="0"/>
              </a:rPr>
              <a:t>-&gt;    select first then hold Middle and drag</a:t>
            </a:r>
            <a:r>
              <a:rPr lang="en-US" sz="1200" dirty="0">
                <a:latin typeface="Lucida Grande" charset="0"/>
                <a:ea typeface="Lucida Grande" charset="0"/>
                <a:cs typeface="Lucida Grande" charset="0"/>
              </a:rPr>
              <a:t/>
            </a:r>
            <a:br>
              <a:rPr lang="en-US" sz="1200" dirty="0">
                <a:latin typeface="Lucida Grande" charset="0"/>
                <a:ea typeface="Lucida Grande" charset="0"/>
                <a:cs typeface="Lucida Grande" charset="0"/>
              </a:rPr>
            </a:br>
            <a:endParaRPr lang="en-US" sz="900" dirty="0">
              <a:latin typeface="Lucida Grande" charset="0"/>
              <a:ea typeface="Lucida Grande" charset="0"/>
              <a:cs typeface="Lucida Grande" charset="0"/>
            </a:endParaRPr>
          </a:p>
          <a:p>
            <a:pPr>
              <a:lnSpc>
                <a:spcPct val="150000"/>
              </a:lnSpc>
            </a:pPr>
            <a:r>
              <a:rPr lang="en-US" sz="1200" b="1" dirty="0" smtClean="0">
                <a:latin typeface="Lucida Grande" charset="0"/>
                <a:ea typeface="Lucida Grande" charset="0"/>
                <a:cs typeface="Lucida Grande" charset="0"/>
              </a:rPr>
              <a:t>Shortcuts</a:t>
            </a:r>
          </a:p>
          <a:p>
            <a:pPr lvl="1" algn="just">
              <a:lnSpc>
                <a:spcPct val="150000"/>
              </a:lnSpc>
            </a:pPr>
            <a:r>
              <a:rPr lang="en-US" sz="1200" dirty="0" smtClean="0">
                <a:latin typeface="Lucida Grande" charset="0"/>
                <a:ea typeface="Lucida Grande" charset="0"/>
                <a:cs typeface="Lucida Grande" charset="0"/>
              </a:rPr>
              <a:t>The program uses several shortcuts, example “CL” for copying a peak list. You will need to  press the first </a:t>
            </a:r>
            <a:r>
              <a:rPr lang="en-US" sz="1200" dirty="0">
                <a:latin typeface="Lucida Grande" charset="0"/>
                <a:ea typeface="Lucida Grande" charset="0"/>
                <a:cs typeface="Lucida Grande" charset="0"/>
              </a:rPr>
              <a:t>letter on your keyboard e.g. “C”, followed by the second letter, e.g. “L” </a:t>
            </a:r>
            <a:r>
              <a:rPr lang="en-US" sz="1200" dirty="0" smtClean="0">
                <a:latin typeface="Lucida Grande" charset="0"/>
                <a:ea typeface="Lucida Grande" charset="0"/>
                <a:cs typeface="Lucida Grande" charset="0"/>
              </a:rPr>
              <a:t>(case insensitive). </a:t>
            </a:r>
          </a:p>
          <a:p>
            <a:pPr lvl="1" algn="just">
              <a:lnSpc>
                <a:spcPct val="150000"/>
              </a:lnSpc>
            </a:pPr>
            <a:endParaRPr lang="en-US" sz="1200" dirty="0" smtClean="0">
              <a:latin typeface="Lucida Grande" charset="0"/>
              <a:ea typeface="Lucida Grande" charset="0"/>
              <a:cs typeface="Lucida Grande" charset="0"/>
            </a:endParaRPr>
          </a:p>
          <a:p>
            <a:pPr>
              <a:lnSpc>
                <a:spcPct val="150000"/>
              </a:lnSpc>
            </a:pPr>
            <a:r>
              <a:rPr lang="en-US" sz="1200" dirty="0" smtClean="0">
                <a:latin typeface="Lucida Grande" charset="0"/>
                <a:ea typeface="Lucida Grande" charset="0"/>
                <a:cs typeface="Lucida Grande" charset="0"/>
              </a:rPr>
              <a:t>Fore more commands and operations: </a:t>
            </a:r>
            <a:r>
              <a:rPr lang="en-US" sz="1200" dirty="0">
                <a:latin typeface="Lucida Grande" charset="0"/>
                <a:ea typeface="Lucida Grande" charset="0"/>
                <a:cs typeface="Lucida Grande" charset="0"/>
              </a:rPr>
              <a:t/>
            </a:r>
            <a:br>
              <a:rPr lang="en-US" sz="1200" dirty="0">
                <a:latin typeface="Lucida Grande" charset="0"/>
                <a:ea typeface="Lucida Grande" charset="0"/>
                <a:cs typeface="Lucida Grande" charset="0"/>
              </a:rPr>
            </a:br>
            <a:r>
              <a:rPr lang="en-GB" sz="1200" dirty="0">
                <a:latin typeface="Lucida Grande" charset="0"/>
                <a:ea typeface="Lucida Grande" charset="0"/>
                <a:cs typeface="Lucida Grande" charset="0"/>
              </a:rPr>
              <a:t> main menu </a:t>
            </a:r>
            <a:r>
              <a:rPr lang="en-GB" sz="1200" i="1" dirty="0">
                <a:latin typeface="Lucida Grande" charset="0"/>
                <a:ea typeface="Lucida Grande" charset="0"/>
                <a:cs typeface="Lucida Grande" charset="0"/>
              </a:rPr>
              <a:t>-&gt;</a:t>
            </a:r>
            <a:r>
              <a:rPr lang="en-GB" sz="1200" dirty="0">
                <a:latin typeface="Lucida Grande" charset="0"/>
                <a:ea typeface="Lucida Grande" charset="0"/>
                <a:cs typeface="Lucida Grande" charset="0"/>
              </a:rPr>
              <a:t> </a:t>
            </a:r>
            <a:r>
              <a:rPr lang="en-GB" sz="1200" i="1" dirty="0" smtClean="0">
                <a:latin typeface="Lucida Grande" charset="0"/>
                <a:ea typeface="Lucida Grande" charset="0"/>
                <a:cs typeface="Lucida Grande" charset="0"/>
              </a:rPr>
              <a:t>help -&gt; Tutorial (Beginners) or Show Shortcuts</a:t>
            </a:r>
            <a:endParaRPr lang="en-GB" sz="1200" dirty="0">
              <a:latin typeface="Lucida Grande" charset="0"/>
              <a:ea typeface="Lucida Grande" charset="0"/>
              <a:cs typeface="Lucida Grande" charset="0"/>
            </a:endParaRPr>
          </a:p>
        </p:txBody>
      </p:sp>
      <p:sp>
        <p:nvSpPr>
          <p:cNvPr id="12" name="Rectangle 11"/>
          <p:cNvSpPr/>
          <p:nvPr/>
        </p:nvSpPr>
        <p:spPr>
          <a:xfrm>
            <a:off x="0" y="0"/>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3" name="Rectangle 12"/>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
        <p:nvSpPr>
          <p:cNvPr id="4" name="Slide Number Placeholder 3"/>
          <p:cNvSpPr>
            <a:spLocks noGrp="1"/>
          </p:cNvSpPr>
          <p:nvPr>
            <p:ph type="sldNum" sz="quarter" idx="12"/>
          </p:nvPr>
        </p:nvSpPr>
        <p:spPr/>
        <p:txBody>
          <a:bodyPr/>
          <a:lstStyle/>
          <a:p>
            <a:fld id="{EAB789F6-3BD3-1645-B8E5-7AE28DC0F5BB}" type="slidenum">
              <a:rPr lang="en-US" smtClean="0"/>
              <a:t>2</a:t>
            </a:fld>
            <a:endParaRPr lang="en-US"/>
          </a:p>
        </p:txBody>
      </p:sp>
    </p:spTree>
    <p:extLst>
      <p:ext uri="{BB962C8B-B14F-4D97-AF65-F5344CB8AC3E}">
        <p14:creationId xmlns:p14="http://schemas.microsoft.com/office/powerpoint/2010/main" val="8875363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784394"/>
            <a:ext cx="6861600" cy="730550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
        <p:nvSpPr>
          <p:cNvPr id="10" name="Rectangle 9"/>
          <p:cNvSpPr/>
          <p:nvPr/>
        </p:nvSpPr>
        <p:spPr>
          <a:xfrm>
            <a:off x="2014995" y="179276"/>
            <a:ext cx="2828018" cy="461665"/>
          </a:xfrm>
          <a:prstGeom prst="rect">
            <a:avLst/>
          </a:prstGeom>
        </p:spPr>
        <p:txBody>
          <a:bodyPr wrap="none">
            <a:spAutoFit/>
          </a:bodyPr>
          <a:lstStyle/>
          <a:p>
            <a:pPr algn="ctr"/>
            <a:r>
              <a:rPr lang="en-GB" sz="2400" dirty="0" smtClean="0">
                <a:latin typeface="Lucida Grande" charset="0"/>
                <a:ea typeface="ＭＳ 明朝" charset="-128"/>
              </a:rPr>
              <a:t>Setting up Project</a:t>
            </a:r>
            <a:endParaRPr lang="en-US" sz="1801" dirty="0"/>
          </a:p>
        </p:txBody>
      </p:sp>
      <p:sp>
        <p:nvSpPr>
          <p:cNvPr id="11" name="Rectangle 10"/>
          <p:cNvSpPr/>
          <p:nvPr/>
        </p:nvSpPr>
        <p:spPr>
          <a:xfrm>
            <a:off x="-170328" y="8404993"/>
            <a:ext cx="955964" cy="461665"/>
          </a:xfrm>
          <a:prstGeom prst="rect">
            <a:avLst/>
          </a:prstGeom>
        </p:spPr>
        <p:txBody>
          <a:bodyPr wrap="square">
            <a:spAutoFit/>
          </a:bodyPr>
          <a:lstStyle/>
          <a:p>
            <a:pPr algn="ctr"/>
            <a:r>
              <a:rPr lang="en-GB" sz="2400" dirty="0">
                <a:latin typeface="Lucida Grande" charset="0"/>
                <a:ea typeface="ＭＳ 明朝" charset="-128"/>
              </a:rPr>
              <a:t>1</a:t>
            </a:r>
            <a:r>
              <a:rPr lang="en-GB" sz="1401" dirty="0">
                <a:latin typeface="Lucida Grande" charset="0"/>
                <a:ea typeface="ＭＳ 明朝" charset="-128"/>
              </a:rPr>
              <a:t>A</a:t>
            </a:r>
            <a:endParaRPr lang="en-US" sz="1801" dirty="0"/>
          </a:p>
        </p:txBody>
      </p:sp>
      <p:sp>
        <p:nvSpPr>
          <p:cNvPr id="12" name="Rectangle 11"/>
          <p:cNvSpPr/>
          <p:nvPr/>
        </p:nvSpPr>
        <p:spPr>
          <a:xfrm>
            <a:off x="477983" y="8404993"/>
            <a:ext cx="6001195" cy="3416320"/>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Drag &amp; drop “</a:t>
            </a:r>
            <a:r>
              <a:rPr lang="en-US" sz="1200" b="1" dirty="0" smtClean="0">
                <a:latin typeface="Lucida Grande" charset="0"/>
                <a:ea typeface="Lucida Grande" charset="0"/>
                <a:cs typeface="Lucida Grande" charset="0"/>
              </a:rPr>
              <a:t>Sec5Part1.ccpn</a:t>
            </a:r>
            <a:r>
              <a:rPr lang="en-US" sz="1200" b="1" dirty="0">
                <a:latin typeface="Lucida Grande" charset="0"/>
                <a:ea typeface="Lucida Grande" charset="0"/>
                <a:cs typeface="Lucida Grande" charset="0"/>
              </a:rPr>
              <a:t>” into the sidebar or </a:t>
            </a:r>
            <a:r>
              <a:rPr lang="en-US" sz="1200" b="1" dirty="0" smtClean="0">
                <a:latin typeface="Lucida Grande" charset="0"/>
                <a:ea typeface="Lucida Grande" charset="0"/>
                <a:cs typeface="Lucida Grande" charset="0"/>
              </a:rPr>
              <a:t>drop area. </a:t>
            </a:r>
            <a:r>
              <a:rPr lang="en-US" sz="1200" b="1" dirty="0">
                <a:latin typeface="Lucida Grande" charset="0"/>
                <a:ea typeface="Lucida Grande" charset="0"/>
                <a:cs typeface="Lucida Grande" charset="0"/>
              </a:rPr>
              <a:t/>
            </a:r>
            <a:br>
              <a:rPr lang="en-US" sz="1200" b="1" dirty="0">
                <a:latin typeface="Lucida Grande" charset="0"/>
                <a:ea typeface="Lucida Grande" charset="0"/>
                <a:cs typeface="Lucida Grande" charset="0"/>
              </a:rPr>
            </a:br>
            <a:r>
              <a:rPr lang="en-US" sz="1200" dirty="0">
                <a:latin typeface="Lucida Grande" charset="0"/>
                <a:ea typeface="Lucida Grande" charset="0"/>
                <a:cs typeface="Lucida Grande" charset="0"/>
              </a:rPr>
              <a:t>CcpNmr projects have an extension of type  “</a:t>
            </a:r>
            <a:r>
              <a:rPr lang="en-US" sz="1200" dirty="0" err="1">
                <a:latin typeface="Lucida Grande" charset="0"/>
                <a:ea typeface="Lucida Grande" charset="0"/>
                <a:cs typeface="Lucida Grande" charset="0"/>
              </a:rPr>
              <a:t>filename</a:t>
            </a:r>
            <a:r>
              <a:rPr lang="en-US" sz="1200" b="1" dirty="0" err="1">
                <a:latin typeface="Lucida Grande" charset="0"/>
                <a:ea typeface="Lucida Grande" charset="0"/>
                <a:cs typeface="Lucida Grande" charset="0"/>
              </a:rPr>
              <a:t>.ccpn</a:t>
            </a:r>
            <a:r>
              <a:rPr lang="en-US" sz="1200" b="1" dirty="0">
                <a:latin typeface="Lucida Grande" charset="0"/>
                <a:ea typeface="Lucida Grande" charset="0"/>
                <a:cs typeface="Lucida Grande" charset="0"/>
              </a:rPr>
              <a:t>”.</a:t>
            </a:r>
            <a:r>
              <a:rPr lang="en-US" sz="1200" dirty="0">
                <a:latin typeface="Lucida Grande" charset="0"/>
                <a:ea typeface="Lucida Grande" charset="0"/>
                <a:cs typeface="Lucida Grande" charset="0"/>
              </a:rPr>
              <a:t>  Find the project </a:t>
            </a:r>
            <a:r>
              <a:rPr lang="en-US" sz="1200" dirty="0" smtClean="0">
                <a:latin typeface="Lucida Grande" charset="0"/>
                <a:ea typeface="Lucida Grande" charset="0"/>
                <a:cs typeface="Lucida Grande" charset="0"/>
              </a:rPr>
              <a:t>file </a:t>
            </a:r>
            <a:r>
              <a:rPr lang="en-GB" sz="1200" i="1" dirty="0" smtClean="0">
                <a:latin typeface="Lucida Grande" charset="0"/>
                <a:ea typeface="Lucida Grande" charset="0"/>
                <a:cs typeface="Lucida Grande" charset="0"/>
              </a:rPr>
              <a:t>Sec5Part1</a:t>
            </a:r>
            <a:r>
              <a:rPr lang="en-US" sz="1200" i="1" dirty="0" smtClean="0">
                <a:latin typeface="Lucida Grande" charset="0"/>
                <a:ea typeface="Lucida Grande" charset="0"/>
                <a:cs typeface="Lucida Grande" charset="0"/>
              </a:rPr>
              <a:t>.</a:t>
            </a:r>
            <a:r>
              <a:rPr lang="en-US" sz="1200" i="1" dirty="0" err="1" smtClean="0">
                <a:latin typeface="Lucida Grande" charset="0"/>
                <a:ea typeface="Lucida Grande" charset="0"/>
                <a:cs typeface="Lucida Grande" charset="0"/>
              </a:rPr>
              <a:t>ccpn</a:t>
            </a:r>
            <a:r>
              <a:rPr lang="en-US" sz="1200" i="1" dirty="0" smtClean="0">
                <a:latin typeface="Lucida Grande" charset="0"/>
                <a:ea typeface="Lucida Grande" charset="0"/>
                <a:cs typeface="Lucida Grande" charset="0"/>
              </a:rPr>
              <a:t>  </a:t>
            </a:r>
            <a:r>
              <a:rPr lang="en-US" sz="1200" dirty="0" smtClean="0">
                <a:latin typeface="Lucida Grande" charset="0"/>
                <a:ea typeface="Lucida Grande" charset="0"/>
                <a:cs typeface="Lucida Grande" charset="0"/>
              </a:rPr>
              <a:t>in the directory AnalysisV3/data/CcpnSec5BBTutorial. </a:t>
            </a:r>
            <a:endParaRPr lang="en-US" sz="1200" dirty="0">
              <a:latin typeface="Lucida Grande" charset="0"/>
              <a:ea typeface="Lucida Grande" charset="0"/>
              <a:cs typeface="Lucida Grande" charset="0"/>
            </a:endParaRPr>
          </a:p>
          <a:p>
            <a:pPr marL="171454" indent="-171454">
              <a:lnSpc>
                <a:spcPct val="150000"/>
              </a:lnSpc>
              <a:buFont typeface="Arial" charset="0"/>
              <a:buChar char="•"/>
            </a:pPr>
            <a:r>
              <a:rPr lang="en-US" sz="1200" dirty="0">
                <a:latin typeface="Lucida Grande" charset="0"/>
                <a:ea typeface="Lucida Grande" charset="0"/>
                <a:cs typeface="Lucida Grande" charset="0"/>
              </a:rPr>
              <a:t>Select the file </a:t>
            </a:r>
            <a:r>
              <a:rPr lang="en-US" sz="1200" b="1" dirty="0">
                <a:latin typeface="Lucida Grande" charset="0"/>
                <a:ea typeface="Lucida Grande" charset="0"/>
                <a:cs typeface="Lucida Grande" charset="0"/>
              </a:rPr>
              <a:t>“Sec5Part1.ccpn”, </a:t>
            </a:r>
            <a:r>
              <a:rPr lang="en-US" sz="1200" dirty="0">
                <a:latin typeface="Lucida Grande" charset="0"/>
                <a:ea typeface="Lucida Grande" charset="0"/>
                <a:cs typeface="Lucida Grande" charset="0"/>
              </a:rPr>
              <a:t>drag and drop into the program.</a:t>
            </a:r>
            <a:r>
              <a:rPr lang="en-US" sz="1200" dirty="0">
                <a:solidFill>
                  <a:srgbClr val="FF0000"/>
                </a:solidFill>
                <a:latin typeface="Lucida Grande" charset="0"/>
                <a:ea typeface="Lucida Grande" charset="0"/>
                <a:cs typeface="Lucida Grande" charset="0"/>
              </a:rPr>
              <a:t> </a:t>
            </a:r>
            <a:r>
              <a:rPr lang="en-US" sz="1200" dirty="0">
                <a:latin typeface="Lucida Grande" charset="0"/>
                <a:ea typeface="Lucida Grande" charset="0"/>
                <a:cs typeface="Lucida Grande" charset="0"/>
              </a:rPr>
              <a:t>The Sec5Part1 project will be loaded in a new window. </a:t>
            </a:r>
          </a:p>
          <a:p>
            <a:pPr marL="171454" indent="-171454">
              <a:lnSpc>
                <a:spcPct val="150000"/>
              </a:lnSpc>
              <a:buFont typeface="Arial" charset="0"/>
              <a:buChar char="•"/>
            </a:pPr>
            <a:endParaRPr lang="en-US" sz="1200" dirty="0" smtClean="0">
              <a:latin typeface="Lucida Grande" charset="0"/>
              <a:ea typeface="Lucida Grande" charset="0"/>
              <a:cs typeface="Lucida Grande" charset="0"/>
            </a:endParaRPr>
          </a:p>
          <a:p>
            <a:pPr>
              <a:lnSpc>
                <a:spcPct val="150000"/>
              </a:lnSpc>
            </a:pPr>
            <a:r>
              <a:rPr lang="en-US" sz="1200" dirty="0" smtClean="0">
                <a:latin typeface="Lucida Grande" charset="0"/>
                <a:ea typeface="Lucida Grande" charset="0"/>
                <a:cs typeface="Lucida Grande" charset="0"/>
              </a:rPr>
              <a:t>You will see five spectra, displayed in two Spectrum Displays as: </a:t>
            </a:r>
          </a:p>
          <a:p>
            <a:pPr marL="628650" lvl="1" indent="-171450">
              <a:lnSpc>
                <a:spcPct val="150000"/>
              </a:lnSpc>
              <a:buFont typeface="Arial" charset="0"/>
              <a:buChar char="•"/>
            </a:pPr>
            <a:r>
              <a:rPr lang="en-US" sz="1200" dirty="0" err="1" smtClean="0">
                <a:latin typeface="Lucida Grande" charset="0"/>
                <a:ea typeface="Lucida Grande" charset="0"/>
                <a:cs typeface="Lucida Grande" charset="0"/>
              </a:rPr>
              <a:t>hsqc</a:t>
            </a:r>
            <a:r>
              <a:rPr lang="en-US" sz="1200" dirty="0" smtClean="0">
                <a:latin typeface="Lucida Grande" charset="0"/>
                <a:ea typeface="Lucida Grande" charset="0"/>
                <a:cs typeface="Lucida Grande" charset="0"/>
              </a:rPr>
              <a:t> 	(red,  HN)</a:t>
            </a:r>
          </a:p>
          <a:p>
            <a:pPr marL="628650" lvl="1" indent="-171450">
              <a:lnSpc>
                <a:spcPct val="150000"/>
              </a:lnSpc>
              <a:buFont typeface="Arial" charset="0"/>
              <a:buChar char="•"/>
            </a:pPr>
            <a:r>
              <a:rPr lang="en-US" sz="1200" dirty="0" err="1" smtClean="0">
                <a:latin typeface="Lucida Grande" charset="0"/>
                <a:ea typeface="Lucida Grande" charset="0"/>
                <a:cs typeface="Lucida Grande" charset="0"/>
              </a:rPr>
              <a:t>cbcaconh</a:t>
            </a:r>
            <a:r>
              <a:rPr lang="en-US" sz="1200" dirty="0" smtClean="0">
                <a:latin typeface="Lucida Grande" charset="0"/>
                <a:ea typeface="Lucida Grande" charset="0"/>
                <a:cs typeface="Lucida Grande" charset="0"/>
              </a:rPr>
              <a:t> 	(red, HCN)</a:t>
            </a:r>
            <a:endParaRPr lang="en-GB" sz="1200" dirty="0" smtClean="0">
              <a:latin typeface="Lucida Grande" charset="0"/>
              <a:ea typeface="Lucida Grande" charset="0"/>
              <a:cs typeface="Lucida Grande" charset="0"/>
            </a:endParaRPr>
          </a:p>
          <a:p>
            <a:pPr marL="628650" lvl="1" indent="-171450">
              <a:lnSpc>
                <a:spcPct val="150000"/>
              </a:lnSpc>
              <a:buFont typeface="Arial" charset="0"/>
              <a:buChar char="•"/>
            </a:pPr>
            <a:r>
              <a:rPr lang="en-GB" sz="1200" dirty="0" err="1" smtClean="0">
                <a:latin typeface="Lucida Grande" charset="0"/>
                <a:ea typeface="Lucida Grande" charset="0"/>
                <a:cs typeface="Lucida Grande" charset="0"/>
              </a:rPr>
              <a:t>hnca</a:t>
            </a:r>
            <a:r>
              <a:rPr lang="en-GB" sz="1200" dirty="0" smtClean="0">
                <a:latin typeface="Lucida Grande" charset="0"/>
                <a:ea typeface="Lucida Grande" charset="0"/>
                <a:cs typeface="Lucida Grande" charset="0"/>
              </a:rPr>
              <a:t> 	</a:t>
            </a:r>
            <a:r>
              <a:rPr lang="en-US" sz="1200" dirty="0" smtClean="0">
                <a:latin typeface="Lucida Grande" charset="0"/>
                <a:ea typeface="Lucida Grande" charset="0"/>
                <a:cs typeface="Lucida Grande" charset="0"/>
              </a:rPr>
              <a:t>(orange, HCN)</a:t>
            </a:r>
            <a:endParaRPr lang="en-GB" sz="1200" dirty="0" smtClean="0">
              <a:latin typeface="Lucida Grande" charset="0"/>
              <a:ea typeface="Lucida Grande" charset="0"/>
              <a:cs typeface="Lucida Grande" charset="0"/>
            </a:endParaRPr>
          </a:p>
          <a:p>
            <a:pPr marL="628650" lvl="1" indent="-171450">
              <a:lnSpc>
                <a:spcPct val="150000"/>
              </a:lnSpc>
              <a:buFont typeface="Arial" charset="0"/>
              <a:buChar char="•"/>
            </a:pPr>
            <a:r>
              <a:rPr lang="en-GB" sz="1200" dirty="0" err="1" smtClean="0">
                <a:latin typeface="Lucida Grande" charset="0"/>
                <a:ea typeface="Lucida Grande" charset="0"/>
                <a:cs typeface="Lucida Grande" charset="0"/>
              </a:rPr>
              <a:t>hncacb</a:t>
            </a:r>
            <a:r>
              <a:rPr lang="en-GB" sz="1200" dirty="0" smtClean="0">
                <a:latin typeface="Lucida Grande" charset="0"/>
                <a:ea typeface="Lucida Grande" charset="0"/>
                <a:cs typeface="Lucida Grande" charset="0"/>
              </a:rPr>
              <a:t>	</a:t>
            </a:r>
            <a:r>
              <a:rPr lang="en-US" sz="1200" dirty="0" smtClean="0">
                <a:latin typeface="Lucida Grande" charset="0"/>
                <a:ea typeface="Lucida Grande" charset="0"/>
                <a:cs typeface="Lucida Grande" charset="0"/>
              </a:rPr>
              <a:t>(yellow, HCN)</a:t>
            </a:r>
            <a:endParaRPr lang="en-GB" sz="1200" dirty="0" smtClean="0">
              <a:latin typeface="Lucida Grande" charset="0"/>
              <a:ea typeface="Lucida Grande" charset="0"/>
              <a:cs typeface="Lucida Grande" charset="0"/>
            </a:endParaRPr>
          </a:p>
          <a:p>
            <a:pPr marL="628650" lvl="1" indent="-171450">
              <a:lnSpc>
                <a:spcPct val="150000"/>
              </a:lnSpc>
              <a:buFont typeface="Arial" charset="0"/>
              <a:buChar char="•"/>
            </a:pPr>
            <a:r>
              <a:rPr lang="en-GB" sz="1200" dirty="0" err="1" smtClean="0">
                <a:latin typeface="Lucida Grande" charset="0"/>
                <a:ea typeface="Lucida Grande" charset="0"/>
                <a:cs typeface="Lucida Grande" charset="0"/>
              </a:rPr>
              <a:t>hncoca</a:t>
            </a:r>
            <a:r>
              <a:rPr lang="en-GB" sz="1200" dirty="0" smtClean="0">
                <a:latin typeface="Lucida Grande" charset="0"/>
                <a:ea typeface="Lucida Grande" charset="0"/>
                <a:cs typeface="Lucida Grande" charset="0"/>
              </a:rPr>
              <a:t>	</a:t>
            </a:r>
            <a:r>
              <a:rPr lang="en-US" sz="1200" dirty="0">
                <a:latin typeface="Lucida Grande" charset="0"/>
                <a:ea typeface="Lucida Grande" charset="0"/>
                <a:cs typeface="Lucida Grande" charset="0"/>
              </a:rPr>
              <a:t> </a:t>
            </a:r>
            <a:r>
              <a:rPr lang="en-US" sz="1200" dirty="0" smtClean="0">
                <a:latin typeface="Lucida Grande" charset="0"/>
                <a:ea typeface="Lucida Grande" charset="0"/>
                <a:cs typeface="Lucida Grande" charset="0"/>
              </a:rPr>
              <a:t>(green, </a:t>
            </a:r>
            <a:r>
              <a:rPr lang="en-US" sz="1200" dirty="0">
                <a:latin typeface="Lucida Grande" charset="0"/>
                <a:ea typeface="Lucida Grande" charset="0"/>
                <a:cs typeface="Lucida Grande" charset="0"/>
              </a:rPr>
              <a:t>HCN)</a:t>
            </a:r>
            <a:endParaRPr lang="en-GB" sz="1200" dirty="0">
              <a:latin typeface="Lucida Grande" charset="0"/>
              <a:ea typeface="Lucida Grande" charset="0"/>
              <a:cs typeface="Lucida Grande" charset="0"/>
            </a:endParaRPr>
          </a:p>
        </p:txBody>
      </p:sp>
      <p:grpSp>
        <p:nvGrpSpPr>
          <p:cNvPr id="6" name="Group 5"/>
          <p:cNvGrpSpPr/>
          <p:nvPr/>
        </p:nvGrpSpPr>
        <p:grpSpPr>
          <a:xfrm>
            <a:off x="307653" y="1757080"/>
            <a:ext cx="5885329" cy="2503421"/>
            <a:chOff x="307653" y="1118362"/>
            <a:chExt cx="5885329" cy="2503421"/>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653" y="1118362"/>
              <a:ext cx="5760000" cy="2503421"/>
            </a:xfrm>
            <a:prstGeom prst="rect">
              <a:avLst/>
            </a:prstGeom>
          </p:spPr>
        </p:pic>
        <p:sp>
          <p:nvSpPr>
            <p:cNvPr id="14" name="Down Arrow 13"/>
            <p:cNvSpPr/>
            <p:nvPr/>
          </p:nvSpPr>
          <p:spPr>
            <a:xfrm rot="4990052" flipH="1">
              <a:off x="3882807" y="1186323"/>
              <a:ext cx="391689" cy="889455"/>
            </a:xfrm>
            <a:prstGeom prst="downArrow">
              <a:avLst>
                <a:gd name="adj1" fmla="val 29260"/>
                <a:gd name="adj2" fmla="val 61156"/>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6" name="Rectangle 15"/>
            <p:cNvSpPr/>
            <p:nvPr/>
          </p:nvSpPr>
          <p:spPr>
            <a:xfrm>
              <a:off x="4539671" y="1477179"/>
              <a:ext cx="1653311" cy="225393"/>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653" y="4535472"/>
            <a:ext cx="5760000" cy="3309973"/>
          </a:xfrm>
          <a:prstGeom prst="rect">
            <a:avLst/>
          </a:prstGeom>
        </p:spPr>
      </p:pic>
      <p:sp>
        <p:nvSpPr>
          <p:cNvPr id="4" name="Rectangle 3"/>
          <p:cNvSpPr/>
          <p:nvPr/>
        </p:nvSpPr>
        <p:spPr>
          <a:xfrm>
            <a:off x="206053" y="1204849"/>
            <a:ext cx="7134547" cy="307777"/>
          </a:xfrm>
          <a:prstGeom prst="rect">
            <a:avLst/>
          </a:prstGeom>
        </p:spPr>
        <p:txBody>
          <a:bodyPr wrap="square">
            <a:spAutoFit/>
          </a:bodyPr>
          <a:lstStyle/>
          <a:p>
            <a:r>
              <a:rPr lang="en-US" sz="1400" dirty="0" smtClean="0">
                <a:latin typeface="Lucida Grande" charset="0"/>
                <a:ea typeface="Lucida Grande" charset="0"/>
                <a:cs typeface="Lucida Grande" charset="0"/>
              </a:rPr>
              <a:t>Open project AnalysisV3/data/CcpnSec5BBTutorial/Sec5Part1.ccpn</a:t>
            </a:r>
            <a:endParaRPr lang="en-GB" sz="1400" dirty="0"/>
          </a:p>
        </p:txBody>
      </p:sp>
      <p:sp>
        <p:nvSpPr>
          <p:cNvPr id="8" name="Rectangle 7"/>
          <p:cNvSpPr/>
          <p:nvPr/>
        </p:nvSpPr>
        <p:spPr>
          <a:xfrm>
            <a:off x="5940761" y="554276"/>
            <a:ext cx="917239" cy="276999"/>
          </a:xfrm>
          <a:prstGeom prst="rect">
            <a:avLst/>
          </a:prstGeom>
        </p:spPr>
        <p:txBody>
          <a:bodyPr wrap="none">
            <a:spAutoFit/>
          </a:bodyPr>
          <a:lstStyle/>
          <a:p>
            <a:r>
              <a:rPr lang="en-US" sz="1200" dirty="0">
                <a:latin typeface="Lucida Grande" charset="0"/>
                <a:ea typeface="Lucida Grande" charset="0"/>
                <a:cs typeface="Lucida Grande" charset="0"/>
              </a:rPr>
              <a:t>Sec5Part1</a:t>
            </a:r>
            <a:endParaRPr lang="en-GB" sz="1200" dirty="0"/>
          </a:p>
        </p:txBody>
      </p:sp>
      <p:sp>
        <p:nvSpPr>
          <p:cNvPr id="17" name="Slide Number Placeholder 16"/>
          <p:cNvSpPr>
            <a:spLocks noGrp="1"/>
          </p:cNvSpPr>
          <p:nvPr>
            <p:ph type="sldNum" sz="quarter" idx="12"/>
          </p:nvPr>
        </p:nvSpPr>
        <p:spPr/>
        <p:txBody>
          <a:bodyPr/>
          <a:lstStyle/>
          <a:p>
            <a:fld id="{EAB789F6-3BD3-1645-B8E5-7AE28DC0F5BB}" type="slidenum">
              <a:rPr lang="en-US" smtClean="0"/>
              <a:t>3</a:t>
            </a:fld>
            <a:endParaRPr lang="en-US"/>
          </a:p>
        </p:txBody>
      </p:sp>
    </p:spTree>
    <p:extLst>
      <p:ext uri="{BB962C8B-B14F-4D97-AF65-F5344CB8AC3E}">
        <p14:creationId xmlns:p14="http://schemas.microsoft.com/office/powerpoint/2010/main" val="18429228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3627" y="813477"/>
            <a:ext cx="6858000" cy="632728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solidFill>
                <a:schemeClr val="tx1"/>
              </a:solidFill>
            </a:endParaRPr>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
        <p:nvSpPr>
          <p:cNvPr id="11" name="Rectangle 10"/>
          <p:cNvSpPr/>
          <p:nvPr/>
        </p:nvSpPr>
        <p:spPr>
          <a:xfrm>
            <a:off x="82377" y="7343151"/>
            <a:ext cx="592646" cy="461665"/>
          </a:xfrm>
          <a:prstGeom prst="rect">
            <a:avLst/>
          </a:prstGeom>
        </p:spPr>
        <p:txBody>
          <a:bodyPr wrap="square">
            <a:spAutoFit/>
          </a:bodyPr>
          <a:lstStyle/>
          <a:p>
            <a:pPr algn="ctr"/>
            <a:r>
              <a:rPr lang="en-GB" sz="2400" dirty="0" smtClean="0">
                <a:latin typeface="Lucida Grande" charset="0"/>
                <a:ea typeface="ＭＳ 明朝" charset="-128"/>
              </a:rPr>
              <a:t>1</a:t>
            </a:r>
            <a:r>
              <a:rPr lang="en-GB" sz="1401" dirty="0">
                <a:latin typeface="Lucida Grande" charset="0"/>
                <a:ea typeface="ＭＳ 明朝" charset="-128"/>
              </a:rPr>
              <a:t>B</a:t>
            </a:r>
            <a:endParaRPr lang="en-US" sz="1801" dirty="0"/>
          </a:p>
        </p:txBody>
      </p:sp>
      <p:sp>
        <p:nvSpPr>
          <p:cNvPr id="12" name="Rectangle 11"/>
          <p:cNvSpPr/>
          <p:nvPr/>
        </p:nvSpPr>
        <p:spPr>
          <a:xfrm>
            <a:off x="675023" y="7343151"/>
            <a:ext cx="6053401" cy="5632311"/>
          </a:xfrm>
          <a:prstGeom prst="rect">
            <a:avLst/>
          </a:prstGeom>
        </p:spPr>
        <p:txBody>
          <a:bodyPr wrap="square">
            <a:spAutoFit/>
          </a:bodyPr>
          <a:lstStyle/>
          <a:p>
            <a:pPr>
              <a:lnSpc>
                <a:spcPct val="150000"/>
              </a:lnSpc>
            </a:pPr>
            <a:r>
              <a:rPr lang="en-US" sz="1200" b="1" dirty="0" smtClean="0">
                <a:latin typeface="Lucida Grande" charset="0"/>
                <a:ea typeface="Lucida Grande" charset="0"/>
                <a:cs typeface="Lucida Grande" charset="0"/>
              </a:rPr>
              <a:t>Set Spectrum Properties: </a:t>
            </a:r>
            <a:r>
              <a:rPr lang="en-US" sz="1200" b="1" dirty="0">
                <a:latin typeface="Lucida Grande" charset="0"/>
                <a:ea typeface="Lucida Grande" charset="0"/>
                <a:cs typeface="Lucida Grande" charset="0"/>
              </a:rPr>
              <a:t>Experiment </a:t>
            </a:r>
            <a:r>
              <a:rPr lang="en-US" sz="1200" b="1" dirty="0" smtClean="0">
                <a:latin typeface="Lucida Grande" charset="0"/>
                <a:ea typeface="Lucida Grande" charset="0"/>
                <a:cs typeface="Lucida Grande" charset="0"/>
              </a:rPr>
              <a:t>types and contours</a:t>
            </a:r>
            <a:r>
              <a:rPr lang="en-US" sz="1200" b="1" dirty="0">
                <a:latin typeface="Lucida Grande" charset="0"/>
                <a:ea typeface="Lucida Grande" charset="0"/>
                <a:cs typeface="Lucida Grande" charset="0"/>
              </a:rPr>
              <a:t>.</a:t>
            </a:r>
            <a:endParaRPr lang="en-US" sz="1200" b="1" dirty="0" smtClean="0">
              <a:latin typeface="Lucida Grande" charset="0"/>
              <a:ea typeface="Lucida Grande" charset="0"/>
              <a:cs typeface="Lucida Grande" charset="0"/>
            </a:endParaRPr>
          </a:p>
          <a:p>
            <a:pPr marL="171450" lvl="1" indent="-171450">
              <a:lnSpc>
                <a:spcPct val="150000"/>
              </a:lnSpc>
              <a:buFont typeface=".AppleSystemUIFont" charset="-120"/>
              <a:buChar char="-"/>
            </a:pPr>
            <a:r>
              <a:rPr lang="en-US" sz="1200" b="1" dirty="0">
                <a:latin typeface="Lucida Grande" charset="0"/>
                <a:ea typeface="Lucida Grande" charset="0"/>
                <a:cs typeface="Lucida Grande" charset="0"/>
              </a:rPr>
              <a:t>Set experiment </a:t>
            </a:r>
            <a:r>
              <a:rPr lang="en-US" sz="1200" b="1" dirty="0" smtClean="0">
                <a:latin typeface="Lucida Grande" charset="0"/>
                <a:ea typeface="Lucida Grande" charset="0"/>
                <a:cs typeface="Lucida Grande" charset="0"/>
              </a:rPr>
              <a:t>types</a:t>
            </a:r>
            <a:r>
              <a:rPr lang="en-US" sz="1200" dirty="0" smtClean="0">
                <a:latin typeface="Lucida Grande" charset="0"/>
                <a:ea typeface="Lucida Grande" charset="0"/>
                <a:cs typeface="Lucida Grande" charset="0"/>
              </a:rPr>
              <a:t>: </a:t>
            </a:r>
            <a:r>
              <a:rPr lang="en-US" sz="1200" dirty="0">
                <a:latin typeface="Lucida Grande" charset="0"/>
                <a:ea typeface="Lucida Grande" charset="0"/>
                <a:cs typeface="Lucida Grande" charset="0"/>
              </a:rPr>
              <a:t/>
            </a:r>
            <a:br>
              <a:rPr lang="en-US" sz="1200" dirty="0">
                <a:latin typeface="Lucida Grande" charset="0"/>
                <a:ea typeface="Lucida Grande" charset="0"/>
                <a:cs typeface="Lucida Grande" charset="0"/>
              </a:rPr>
            </a:br>
            <a:r>
              <a:rPr lang="en-US" sz="1200" dirty="0" smtClean="0">
                <a:latin typeface="Lucida Grande" charset="0"/>
                <a:ea typeface="Lucida Grande" charset="0"/>
                <a:cs typeface="Lucida Grande" charset="0"/>
              </a:rPr>
              <a:t>Main </a:t>
            </a:r>
            <a:r>
              <a:rPr lang="en-US" sz="1200" dirty="0">
                <a:latin typeface="Lucida Grande" charset="0"/>
                <a:ea typeface="Lucida Grande" charset="0"/>
                <a:cs typeface="Lucida Grande" charset="0"/>
              </a:rPr>
              <a:t>Menu ⟶  Spectrum⟶  Set Experiment Types, shortcut ‘ET</a:t>
            </a:r>
            <a:r>
              <a:rPr lang="en-US" sz="1200" dirty="0" smtClean="0">
                <a:latin typeface="Lucida Grande" charset="0"/>
                <a:ea typeface="Lucida Grande" charset="0"/>
                <a:cs typeface="Lucida Grande" charset="0"/>
              </a:rPr>
              <a:t>’. </a:t>
            </a:r>
            <a:br>
              <a:rPr lang="en-US" sz="1200" dirty="0" smtClean="0">
                <a:latin typeface="Lucida Grande" charset="0"/>
                <a:ea typeface="Lucida Grande" charset="0"/>
                <a:cs typeface="Lucida Grande" charset="0"/>
              </a:rPr>
            </a:br>
            <a:r>
              <a:rPr lang="en-US" sz="1200" dirty="0" smtClean="0">
                <a:latin typeface="Lucida Grande" charset="0"/>
                <a:ea typeface="Lucida Grande" charset="0"/>
                <a:cs typeface="Lucida Grande" charset="0"/>
              </a:rPr>
              <a:t>You </a:t>
            </a:r>
            <a:r>
              <a:rPr lang="en-US" sz="1200" dirty="0">
                <a:latin typeface="Lucida Grande" charset="0"/>
                <a:ea typeface="Lucida Grande" charset="0"/>
                <a:cs typeface="Lucida Grande" charset="0"/>
              </a:rPr>
              <a:t>might copy and </a:t>
            </a:r>
            <a:r>
              <a:rPr lang="en-US" sz="1200" dirty="0" smtClean="0">
                <a:latin typeface="Lucida Grande" charset="0"/>
                <a:ea typeface="Lucida Grande" charset="0"/>
                <a:cs typeface="Lucida Grande" charset="0"/>
              </a:rPr>
              <a:t>paste the following:</a:t>
            </a:r>
          </a:p>
          <a:p>
            <a:pPr marL="457200" lvl="2">
              <a:lnSpc>
                <a:spcPct val="150000"/>
              </a:lnSpc>
            </a:pPr>
            <a:r>
              <a:rPr lang="en-US" sz="1200" dirty="0">
                <a:latin typeface="Lucida Grande" charset="0"/>
                <a:ea typeface="Lucida Grande" charset="0"/>
                <a:cs typeface="Lucida Grande" charset="0"/>
              </a:rPr>
              <a:t>CB/</a:t>
            </a:r>
            <a:r>
              <a:rPr lang="en-US" sz="1200" dirty="0" err="1">
                <a:latin typeface="Lucida Grande" charset="0"/>
                <a:ea typeface="Lucida Grande" charset="0"/>
                <a:cs typeface="Lucida Grande" charset="0"/>
              </a:rPr>
              <a:t>CAcoNH</a:t>
            </a:r>
            <a:endParaRPr lang="en-US" sz="1200" dirty="0">
              <a:latin typeface="Lucida Grande" charset="0"/>
              <a:ea typeface="Lucida Grande" charset="0"/>
              <a:cs typeface="Lucida Grande" charset="0"/>
            </a:endParaRPr>
          </a:p>
          <a:p>
            <a:pPr marL="457200" lvl="2">
              <a:lnSpc>
                <a:spcPct val="150000"/>
              </a:lnSpc>
            </a:pPr>
            <a:r>
              <a:rPr lang="en-US" sz="1200" dirty="0">
                <a:latin typeface="Lucida Grande" charset="0"/>
                <a:ea typeface="Lucida Grande" charset="0"/>
                <a:cs typeface="Lucida Grande" charset="0"/>
              </a:rPr>
              <a:t>﻿HNCA</a:t>
            </a:r>
          </a:p>
          <a:p>
            <a:pPr marL="457200" lvl="2">
              <a:lnSpc>
                <a:spcPct val="150000"/>
              </a:lnSpc>
            </a:pPr>
            <a:r>
              <a:rPr lang="en-US" sz="1200" dirty="0">
                <a:latin typeface="Lucida Grande" charset="0"/>
                <a:ea typeface="Lucida Grande" charset="0"/>
                <a:cs typeface="Lucida Grande" charset="0"/>
              </a:rPr>
              <a:t>﻿HNCA/CB</a:t>
            </a:r>
          </a:p>
          <a:p>
            <a:pPr marL="457200" lvl="2">
              <a:lnSpc>
                <a:spcPct val="150000"/>
              </a:lnSpc>
            </a:pPr>
            <a:r>
              <a:rPr lang="en-US" sz="1200" dirty="0">
                <a:latin typeface="Lucida Grande" charset="0"/>
                <a:ea typeface="Lucida Grande" charset="0"/>
                <a:cs typeface="Lucida Grande" charset="0"/>
              </a:rPr>
              <a:t>﻿</a:t>
            </a:r>
            <a:r>
              <a:rPr lang="en-US" sz="1200" dirty="0" err="1">
                <a:latin typeface="Lucida Grande" charset="0"/>
                <a:ea typeface="Lucida Grande" charset="0"/>
                <a:cs typeface="Lucida Grande" charset="0"/>
              </a:rPr>
              <a:t>HNcoCA</a:t>
            </a:r>
            <a:endParaRPr lang="en-US" sz="1200" dirty="0">
              <a:latin typeface="Lucida Grande" charset="0"/>
              <a:ea typeface="Lucida Grande" charset="0"/>
              <a:cs typeface="Lucida Grande" charset="0"/>
            </a:endParaRPr>
          </a:p>
          <a:p>
            <a:pPr marL="457200" lvl="2">
              <a:lnSpc>
                <a:spcPct val="150000"/>
              </a:lnSpc>
            </a:pPr>
            <a:r>
              <a:rPr lang="en-US" sz="1200" dirty="0">
                <a:latin typeface="Lucida Grande" charset="0"/>
                <a:ea typeface="Lucida Grande" charset="0"/>
                <a:cs typeface="Lucida Grande" charset="0"/>
              </a:rPr>
              <a:t>15N </a:t>
            </a:r>
            <a:r>
              <a:rPr lang="en-US" sz="1200" dirty="0" smtClean="0">
                <a:latin typeface="Lucida Grande" charset="0"/>
                <a:ea typeface="Lucida Grande" charset="0"/>
                <a:cs typeface="Lucida Grande" charset="0"/>
              </a:rPr>
              <a:t>HSQC/HMQC</a:t>
            </a:r>
          </a:p>
          <a:p>
            <a:pPr marL="171450" lvl="1" indent="-171450">
              <a:lnSpc>
                <a:spcPct val="150000"/>
              </a:lnSpc>
              <a:buFont typeface=".AppleSystemUIFont" charset="-120"/>
              <a:buChar char="-"/>
            </a:pPr>
            <a:r>
              <a:rPr lang="en-US" sz="1200" b="1" dirty="0" smtClean="0">
                <a:latin typeface="Lucida Grande" charset="0"/>
                <a:ea typeface="Lucida Grande" charset="0"/>
                <a:cs typeface="Lucida Grande" charset="0"/>
              </a:rPr>
              <a:t>Contours</a:t>
            </a:r>
            <a:r>
              <a:rPr lang="en-US" sz="1200" dirty="0" smtClean="0">
                <a:latin typeface="Lucida Grande" charset="0"/>
                <a:ea typeface="Lucida Grande" charset="0"/>
                <a:cs typeface="Lucida Grande" charset="0"/>
              </a:rPr>
              <a:t>:</a:t>
            </a:r>
          </a:p>
          <a:p>
            <a:pPr marL="628650" lvl="2" indent="-171450">
              <a:lnSpc>
                <a:spcPct val="150000"/>
              </a:lnSpc>
              <a:buFont typeface="Wingdings" charset="2"/>
              <a:buChar char="§"/>
            </a:pPr>
            <a:r>
              <a:rPr lang="en-US" sz="1200" dirty="0" smtClean="0">
                <a:latin typeface="Lucida Grande" charset="0"/>
                <a:ea typeface="Lucida Grande" charset="0"/>
                <a:cs typeface="Lucida Grande" charset="0"/>
              </a:rPr>
              <a:t>right </a:t>
            </a:r>
            <a:r>
              <a:rPr lang="en-US" sz="1200" dirty="0">
                <a:latin typeface="Lucida Grande" charset="0"/>
                <a:ea typeface="Lucida Grande" charset="0"/>
                <a:cs typeface="Lucida Grande" charset="0"/>
              </a:rPr>
              <a:t>click on </a:t>
            </a:r>
            <a:r>
              <a:rPr lang="en-US" sz="1200" dirty="0" smtClean="0">
                <a:latin typeface="Lucida Grande" charset="0"/>
                <a:ea typeface="Lucida Grande" charset="0"/>
                <a:cs typeface="Lucida Grande" charset="0"/>
              </a:rPr>
              <a:t>each </a:t>
            </a:r>
            <a:r>
              <a:rPr lang="en-US" sz="1200" dirty="0">
                <a:latin typeface="Lucida Grande" charset="0"/>
                <a:ea typeface="Lucida Grande" charset="0"/>
                <a:cs typeface="Lucida Grande" charset="0"/>
              </a:rPr>
              <a:t>spectrum </a:t>
            </a:r>
            <a:r>
              <a:rPr lang="en-US" sz="1200" dirty="0" smtClean="0">
                <a:latin typeface="Lucida Grande" charset="0"/>
                <a:ea typeface="Lucida Grande" charset="0"/>
                <a:cs typeface="Lucida Grande" charset="0"/>
              </a:rPr>
              <a:t>display, click Contours…</a:t>
            </a:r>
          </a:p>
          <a:p>
            <a:pPr marL="628650" lvl="2" indent="-171450">
              <a:lnSpc>
                <a:spcPct val="150000"/>
              </a:lnSpc>
              <a:buFont typeface="Wingdings" charset="2"/>
              <a:buChar char="§"/>
            </a:pPr>
            <a:r>
              <a:rPr lang="en-US" sz="1200" dirty="0" smtClean="0">
                <a:latin typeface="Lucida Grande" charset="0"/>
                <a:ea typeface="Lucida Grande" charset="0"/>
                <a:cs typeface="Lucida Grande" charset="0"/>
              </a:rPr>
              <a:t>uncheck “Show Negative Contours” except for the </a:t>
            </a:r>
            <a:r>
              <a:rPr lang="en-US" sz="1200" dirty="0" err="1" smtClean="0">
                <a:latin typeface="Lucida Grande" charset="0"/>
                <a:ea typeface="Lucida Grande" charset="0"/>
                <a:cs typeface="Lucida Grande" charset="0"/>
              </a:rPr>
              <a:t>hncacb</a:t>
            </a:r>
            <a:endParaRPr lang="en-US" sz="1200" dirty="0" smtClean="0">
              <a:latin typeface="Lucida Grande" charset="0"/>
              <a:ea typeface="Lucida Grande" charset="0"/>
              <a:cs typeface="Lucida Grande" charset="0"/>
            </a:endParaRPr>
          </a:p>
          <a:p>
            <a:pPr marL="0" lvl="1">
              <a:lnSpc>
                <a:spcPct val="150000"/>
              </a:lnSpc>
            </a:pPr>
            <a:endParaRPr lang="en-US" sz="1200" dirty="0" smtClean="0">
              <a:latin typeface="Lucida Grande" charset="0"/>
              <a:ea typeface="Lucida Grande" charset="0"/>
              <a:cs typeface="Lucida Grande" charset="0"/>
            </a:endParaRPr>
          </a:p>
          <a:p>
            <a:pPr marL="0" lvl="1">
              <a:lnSpc>
                <a:spcPct val="150000"/>
              </a:lnSpc>
            </a:pPr>
            <a:endParaRPr lang="en-US" sz="1200" dirty="0" smtClean="0">
              <a:latin typeface="Lucida Grande" charset="0"/>
              <a:ea typeface="Lucida Grande" charset="0"/>
              <a:cs typeface="Lucida Grande" charset="0"/>
            </a:endParaRPr>
          </a:p>
          <a:p>
            <a:pPr marL="0" lvl="1">
              <a:lnSpc>
                <a:spcPct val="150000"/>
              </a:lnSpc>
            </a:pPr>
            <a:r>
              <a:rPr lang="en-US" sz="1200" dirty="0" smtClean="0">
                <a:latin typeface="Lucida Grande" charset="0"/>
                <a:ea typeface="Lucida Grande" charset="0"/>
                <a:cs typeface="Lucida Grande" charset="0"/>
              </a:rPr>
              <a:t>You can also perform these actions </a:t>
            </a:r>
            <a:r>
              <a:rPr lang="en-GB" sz="1200" dirty="0" smtClean="0">
                <a:latin typeface="Lucida Grande" charset="0"/>
                <a:ea typeface="Lucida Grande" charset="0"/>
                <a:cs typeface="Lucida Grande" charset="0"/>
              </a:rPr>
              <a:t>for each individual spectra </a:t>
            </a:r>
            <a:r>
              <a:rPr lang="en-US" sz="1200" dirty="0">
                <a:latin typeface="Lucida Grande" charset="0"/>
                <a:ea typeface="Lucida Grande" charset="0"/>
                <a:cs typeface="Lucida Grande" charset="0"/>
              </a:rPr>
              <a:t>on the Spectrum properties </a:t>
            </a:r>
            <a:r>
              <a:rPr lang="en-US" sz="1200" dirty="0" smtClean="0">
                <a:latin typeface="Lucida Grande" charset="0"/>
                <a:ea typeface="Lucida Grande" charset="0"/>
                <a:cs typeface="Lucida Grande" charset="0"/>
              </a:rPr>
              <a:t>popup; </a:t>
            </a:r>
            <a:r>
              <a:rPr lang="en-US" sz="1200" dirty="0">
                <a:latin typeface="Lucida Grande" charset="0"/>
                <a:ea typeface="Lucida Grande" charset="0"/>
                <a:cs typeface="Lucida Grande" charset="0"/>
              </a:rPr>
              <a:t>open it from </a:t>
            </a:r>
            <a:r>
              <a:rPr lang="en-US" sz="1200" dirty="0" smtClean="0">
                <a:latin typeface="Lucida Grande" charset="0"/>
                <a:ea typeface="Lucida Grande" charset="0"/>
                <a:cs typeface="Lucida Grande" charset="0"/>
              </a:rPr>
              <a:t>their </a:t>
            </a:r>
            <a:r>
              <a:rPr lang="en-US" sz="1200" dirty="0">
                <a:latin typeface="Lucida Grande" charset="0"/>
                <a:ea typeface="Lucida Grande" charset="0"/>
                <a:cs typeface="Lucida Grande" charset="0"/>
              </a:rPr>
              <a:t>sidebar </a:t>
            </a:r>
            <a:r>
              <a:rPr lang="en-US" sz="1200" dirty="0" smtClean="0">
                <a:latin typeface="Lucida Grande" charset="0"/>
                <a:ea typeface="Lucida Grande" charset="0"/>
                <a:cs typeface="Lucida Grande" charset="0"/>
              </a:rPr>
              <a:t>items.</a:t>
            </a:r>
            <a:endParaRPr lang="en-US" sz="1200" dirty="0">
              <a:latin typeface="Lucida Grande" charset="0"/>
              <a:ea typeface="Lucida Grande" charset="0"/>
              <a:cs typeface="Lucida Grande" charset="0"/>
            </a:endParaRPr>
          </a:p>
          <a:p>
            <a:pPr marL="0" lvl="1">
              <a:lnSpc>
                <a:spcPct val="150000"/>
              </a:lnSpc>
            </a:pPr>
            <a:endParaRPr lang="en-US" sz="1200" dirty="0" smtClean="0">
              <a:latin typeface="Lucida Grande" charset="0"/>
              <a:ea typeface="Lucida Grande" charset="0"/>
              <a:cs typeface="Lucida Grande" charset="0"/>
            </a:endParaRPr>
          </a:p>
          <a:p>
            <a:pPr marL="0" lvl="1">
              <a:lnSpc>
                <a:spcPct val="150000"/>
              </a:lnSpc>
            </a:pPr>
            <a:endParaRPr lang="en-US" sz="1200" dirty="0" smtClean="0">
              <a:latin typeface="Lucida Grande" charset="0"/>
              <a:ea typeface="Lucida Grande" charset="0"/>
              <a:cs typeface="Lucida Grande" charset="0"/>
            </a:endParaRPr>
          </a:p>
          <a:p>
            <a:pPr marL="0" lvl="1">
              <a:lnSpc>
                <a:spcPct val="150000"/>
              </a:lnSpc>
            </a:pPr>
            <a:endParaRPr lang="en-US" sz="1200" dirty="0">
              <a:latin typeface="Lucida Grande" charset="0"/>
              <a:ea typeface="Lucida Grande" charset="0"/>
              <a:cs typeface="Lucida Grande" charset="0"/>
            </a:endParaRPr>
          </a:p>
          <a:p>
            <a:pPr marL="0" lvl="1">
              <a:lnSpc>
                <a:spcPct val="150000"/>
              </a:lnSpc>
            </a:pPr>
            <a:endParaRPr lang="en-US" sz="1200" dirty="0">
              <a:latin typeface="Lucida Grande" charset="0"/>
              <a:ea typeface="Lucida Grande" charset="0"/>
              <a:cs typeface="Lucida Grande" charset="0"/>
            </a:endParaRPr>
          </a:p>
        </p:txBody>
      </p:sp>
      <p:sp>
        <p:nvSpPr>
          <p:cNvPr id="38" name="Rectangle 37"/>
          <p:cNvSpPr/>
          <p:nvPr/>
        </p:nvSpPr>
        <p:spPr>
          <a:xfrm>
            <a:off x="2014995" y="179276"/>
            <a:ext cx="2828018" cy="461665"/>
          </a:xfrm>
          <a:prstGeom prst="rect">
            <a:avLst/>
          </a:prstGeom>
        </p:spPr>
        <p:txBody>
          <a:bodyPr wrap="none">
            <a:spAutoFit/>
          </a:bodyPr>
          <a:lstStyle/>
          <a:p>
            <a:pPr algn="ctr"/>
            <a:r>
              <a:rPr lang="en-GB" sz="2400" smtClean="0">
                <a:latin typeface="Lucida Grande" charset="0"/>
                <a:ea typeface="ＭＳ 明朝" charset="-128"/>
              </a:rPr>
              <a:t>Setting up Project</a:t>
            </a:r>
            <a:endParaRPr lang="en-US" sz="1801" dirty="0"/>
          </a:p>
        </p:txBody>
      </p:sp>
      <p:sp>
        <p:nvSpPr>
          <p:cNvPr id="45" name="Rectangle 44"/>
          <p:cNvSpPr/>
          <p:nvPr/>
        </p:nvSpPr>
        <p:spPr>
          <a:xfrm>
            <a:off x="170191" y="6367550"/>
            <a:ext cx="6365444" cy="784830"/>
          </a:xfrm>
          <a:prstGeom prst="rect">
            <a:avLst/>
          </a:prstGeom>
        </p:spPr>
        <p:txBody>
          <a:bodyPr wrap="square">
            <a:spAutoFit/>
          </a:bodyPr>
          <a:lstStyle/>
          <a:p>
            <a:pPr marL="0" lvl="1">
              <a:lnSpc>
                <a:spcPct val="150000"/>
              </a:lnSpc>
            </a:pPr>
            <a:r>
              <a:rPr lang="en-US" sz="1000" dirty="0">
                <a:latin typeface="Lucida Grande" charset="0"/>
                <a:ea typeface="Lucida Grande" charset="0"/>
                <a:cs typeface="Lucida Grande" charset="0"/>
              </a:rPr>
              <a:t>If the contours are not displayed correctly, verify the path is set </a:t>
            </a:r>
            <a:r>
              <a:rPr lang="en-US" sz="1000" dirty="0" smtClean="0">
                <a:latin typeface="Lucida Grande" charset="0"/>
                <a:ea typeface="Lucida Grande" charset="0"/>
                <a:cs typeface="Lucida Grande" charset="0"/>
              </a:rPr>
              <a:t>correctly on the Spectrum properties popup under the General tab options; open it from the sidebar items. Spectra </a:t>
            </a:r>
            <a:r>
              <a:rPr lang="en-US" sz="1000" dirty="0">
                <a:latin typeface="Lucida Grande" charset="0"/>
                <a:ea typeface="Lucida Grande" charset="0"/>
                <a:cs typeface="Lucida Grande" charset="0"/>
              </a:rPr>
              <a:t>are located inside the </a:t>
            </a:r>
            <a:r>
              <a:rPr lang="en-US" sz="1000" dirty="0" smtClean="0">
                <a:latin typeface="Lucida Grande" charset="0"/>
                <a:ea typeface="Lucida Grande" charset="0"/>
                <a:cs typeface="Lucida Grande" charset="0"/>
              </a:rPr>
              <a:t>directory: AnalysisV3/data/CcpnSec5BBTutorial/sec5spectra.</a:t>
            </a:r>
            <a:endParaRPr lang="en-US" sz="1000" dirty="0">
              <a:latin typeface="Lucida Grande" charset="0"/>
              <a:ea typeface="Lucida Grande" charset="0"/>
              <a:cs typeface="Lucida Grande" charset="0"/>
            </a:endParaRPr>
          </a:p>
        </p:txBody>
      </p:sp>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982" y="1465697"/>
            <a:ext cx="3083970" cy="1521425"/>
          </a:xfrm>
          <a:prstGeom prst="rect">
            <a:avLst/>
          </a:prstGeom>
        </p:spPr>
      </p:pic>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982" y="3707910"/>
            <a:ext cx="1992843" cy="2456930"/>
          </a:xfrm>
          <a:prstGeom prst="rect">
            <a:avLst/>
          </a:prstGeom>
        </p:spPr>
      </p:pic>
      <p:pic>
        <p:nvPicPr>
          <p:cNvPr id="48" name="Picture 4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0953" y="3695646"/>
            <a:ext cx="3266084" cy="2481458"/>
          </a:xfrm>
          <a:prstGeom prst="rect">
            <a:avLst/>
          </a:prstGeom>
        </p:spPr>
      </p:pic>
      <p:sp>
        <p:nvSpPr>
          <p:cNvPr id="49" name="Right Arrow 48"/>
          <p:cNvSpPr/>
          <p:nvPr/>
        </p:nvSpPr>
        <p:spPr>
          <a:xfrm rot="10800000">
            <a:off x="2493639" y="4649781"/>
            <a:ext cx="579776" cy="219750"/>
          </a:xfrm>
          <a:prstGeom prst="rightArrow">
            <a:avLst>
              <a:gd name="adj1" fmla="val 36486"/>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51" name="Rectangle 50"/>
          <p:cNvSpPr/>
          <p:nvPr/>
        </p:nvSpPr>
        <p:spPr>
          <a:xfrm>
            <a:off x="3347044" y="4953270"/>
            <a:ext cx="2388700" cy="155626"/>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52" name="Rectangle 51"/>
          <p:cNvSpPr/>
          <p:nvPr/>
        </p:nvSpPr>
        <p:spPr>
          <a:xfrm>
            <a:off x="477982" y="1036573"/>
            <a:ext cx="2018501" cy="307777"/>
          </a:xfrm>
          <a:prstGeom prst="rect">
            <a:avLst/>
          </a:prstGeom>
        </p:spPr>
        <p:txBody>
          <a:bodyPr wrap="none">
            <a:spAutoFit/>
          </a:bodyPr>
          <a:lstStyle/>
          <a:p>
            <a:r>
              <a:rPr lang="en-US" sz="1400" dirty="0">
                <a:latin typeface="Lucida Grande" charset="0"/>
                <a:ea typeface="Lucida Grande" charset="0"/>
                <a:cs typeface="Lucida Grande" charset="0"/>
              </a:rPr>
              <a:t>Set experiment </a:t>
            </a:r>
            <a:r>
              <a:rPr lang="en-US" sz="1400" dirty="0" smtClean="0">
                <a:latin typeface="Lucida Grande" charset="0"/>
                <a:ea typeface="Lucida Grande" charset="0"/>
                <a:cs typeface="Lucida Grande" charset="0"/>
              </a:rPr>
              <a:t>types</a:t>
            </a:r>
            <a:endParaRPr lang="en-GB" sz="1400" dirty="0"/>
          </a:p>
        </p:txBody>
      </p:sp>
      <p:sp>
        <p:nvSpPr>
          <p:cNvPr id="54" name="Rectangle 53"/>
          <p:cNvSpPr/>
          <p:nvPr/>
        </p:nvSpPr>
        <p:spPr>
          <a:xfrm>
            <a:off x="472083" y="3283301"/>
            <a:ext cx="1273105" cy="307777"/>
          </a:xfrm>
          <a:prstGeom prst="rect">
            <a:avLst/>
          </a:prstGeom>
        </p:spPr>
        <p:txBody>
          <a:bodyPr wrap="none">
            <a:spAutoFit/>
          </a:bodyPr>
          <a:lstStyle/>
          <a:p>
            <a:r>
              <a:rPr lang="en-US" sz="1400" dirty="0">
                <a:latin typeface="Lucida Grande" charset="0"/>
                <a:ea typeface="Lucida Grande" charset="0"/>
                <a:cs typeface="Lucida Grande" charset="0"/>
              </a:rPr>
              <a:t>Set </a:t>
            </a:r>
            <a:r>
              <a:rPr lang="en-US" sz="1400" dirty="0" smtClean="0">
                <a:latin typeface="Lucida Grande" charset="0"/>
                <a:ea typeface="Lucida Grande" charset="0"/>
                <a:cs typeface="Lucida Grande" charset="0"/>
              </a:rPr>
              <a:t>contours</a:t>
            </a:r>
            <a:endParaRPr lang="en-GB" sz="1400" dirty="0"/>
          </a:p>
        </p:txBody>
      </p:sp>
      <p:sp>
        <p:nvSpPr>
          <p:cNvPr id="55" name="Rectangle 54"/>
          <p:cNvSpPr/>
          <p:nvPr/>
        </p:nvSpPr>
        <p:spPr>
          <a:xfrm>
            <a:off x="5940761" y="554276"/>
            <a:ext cx="917239" cy="276999"/>
          </a:xfrm>
          <a:prstGeom prst="rect">
            <a:avLst/>
          </a:prstGeom>
        </p:spPr>
        <p:txBody>
          <a:bodyPr wrap="none">
            <a:spAutoFit/>
          </a:bodyPr>
          <a:lstStyle/>
          <a:p>
            <a:r>
              <a:rPr lang="en-US" sz="1200" dirty="0">
                <a:latin typeface="Lucida Grande" charset="0"/>
                <a:ea typeface="Lucida Grande" charset="0"/>
                <a:cs typeface="Lucida Grande" charset="0"/>
              </a:rPr>
              <a:t>Sec5Part1</a:t>
            </a:r>
            <a:endParaRPr lang="en-GB" sz="1200" dirty="0"/>
          </a:p>
        </p:txBody>
      </p:sp>
      <p:sp>
        <p:nvSpPr>
          <p:cNvPr id="56" name="Slide Number Placeholder 55"/>
          <p:cNvSpPr>
            <a:spLocks noGrp="1"/>
          </p:cNvSpPr>
          <p:nvPr>
            <p:ph type="sldNum" sz="quarter" idx="12"/>
          </p:nvPr>
        </p:nvSpPr>
        <p:spPr/>
        <p:txBody>
          <a:bodyPr/>
          <a:lstStyle/>
          <a:p>
            <a:fld id="{EAB789F6-3BD3-1645-B8E5-7AE28DC0F5BB}" type="slidenum">
              <a:rPr lang="en-US" smtClean="0"/>
              <a:t>4</a:t>
            </a:fld>
            <a:endParaRPr lang="en-US"/>
          </a:p>
        </p:txBody>
      </p:sp>
      <p:sp>
        <p:nvSpPr>
          <p:cNvPr id="57" name="Rectangle 56"/>
          <p:cNvSpPr/>
          <p:nvPr/>
        </p:nvSpPr>
        <p:spPr>
          <a:xfrm>
            <a:off x="6203047" y="5851121"/>
            <a:ext cx="274593" cy="184579"/>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 name="TextBox 1"/>
          <p:cNvSpPr txBox="1"/>
          <p:nvPr/>
        </p:nvSpPr>
        <p:spPr>
          <a:xfrm>
            <a:off x="388125" y="3557034"/>
            <a:ext cx="1987429" cy="184666"/>
          </a:xfrm>
          <a:prstGeom prst="rect">
            <a:avLst/>
          </a:prstGeom>
          <a:noFill/>
        </p:spPr>
        <p:txBody>
          <a:bodyPr wrap="square" rtlCol="0">
            <a:spAutoFit/>
          </a:bodyPr>
          <a:lstStyle/>
          <a:p>
            <a:r>
              <a:rPr lang="en-GB" sz="600" dirty="0" smtClean="0">
                <a:latin typeface="Lucida Grande" charset="0"/>
                <a:ea typeface="Lucida Grande" charset="0"/>
                <a:cs typeface="Lucida Grande" charset="0"/>
              </a:rPr>
              <a:t>Right click on Spectrum Displays HN and HCN</a:t>
            </a:r>
            <a:endParaRPr lang="en-GB" sz="600" dirty="0">
              <a:latin typeface="Lucida Grande" charset="0"/>
              <a:ea typeface="Lucida Grande" charset="0"/>
              <a:cs typeface="Lucida Grande" charset="0"/>
            </a:endParaRPr>
          </a:p>
        </p:txBody>
      </p:sp>
    </p:spTree>
    <p:extLst>
      <p:ext uri="{BB962C8B-B14F-4D97-AF65-F5344CB8AC3E}">
        <p14:creationId xmlns:p14="http://schemas.microsoft.com/office/powerpoint/2010/main" val="1158535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3110" y="833123"/>
            <a:ext cx="6861600" cy="706410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2</a:t>
            </a:r>
            <a:endParaRPr lang="en-US" sz="1801" dirty="0"/>
          </a:p>
        </p:txBody>
      </p:sp>
      <p:sp>
        <p:nvSpPr>
          <p:cNvPr id="10" name="Rectangle 9"/>
          <p:cNvSpPr/>
          <p:nvPr/>
        </p:nvSpPr>
        <p:spPr>
          <a:xfrm>
            <a:off x="2329184" y="179276"/>
            <a:ext cx="2199641" cy="461665"/>
          </a:xfrm>
          <a:prstGeom prst="rect">
            <a:avLst/>
          </a:prstGeom>
        </p:spPr>
        <p:txBody>
          <a:bodyPr wrap="none">
            <a:spAutoFit/>
          </a:bodyPr>
          <a:lstStyle/>
          <a:p>
            <a:pPr algn="ctr"/>
            <a:r>
              <a:rPr lang="en-GB" sz="2400" dirty="0" smtClean="0">
                <a:latin typeface="Lucida Grande" charset="0"/>
                <a:ea typeface="ＭＳ 明朝" charset="-128"/>
              </a:rPr>
              <a:t>Picking </a:t>
            </a:r>
            <a:r>
              <a:rPr lang="en-GB" sz="2400" dirty="0">
                <a:latin typeface="Lucida Grande" charset="0"/>
                <a:ea typeface="ＭＳ 明朝" charset="-128"/>
              </a:rPr>
              <a:t>Peaks</a:t>
            </a:r>
            <a:endParaRPr lang="en-US" sz="1801" dirty="0"/>
          </a:p>
        </p:txBody>
      </p:sp>
      <p:sp>
        <p:nvSpPr>
          <p:cNvPr id="11" name="Rectangle 10"/>
          <p:cNvSpPr/>
          <p:nvPr/>
        </p:nvSpPr>
        <p:spPr>
          <a:xfrm>
            <a:off x="0" y="7922393"/>
            <a:ext cx="632012"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A</a:t>
            </a:r>
            <a:endParaRPr lang="en-US" sz="1801" dirty="0"/>
          </a:p>
        </p:txBody>
      </p:sp>
      <p:sp>
        <p:nvSpPr>
          <p:cNvPr id="12" name="Rectangle 11"/>
          <p:cNvSpPr/>
          <p:nvPr/>
        </p:nvSpPr>
        <p:spPr>
          <a:xfrm>
            <a:off x="477982" y="8026029"/>
            <a:ext cx="6155047" cy="3416320"/>
          </a:xfrm>
          <a:prstGeom prst="rect">
            <a:avLst/>
          </a:prstGeom>
        </p:spPr>
        <p:txBody>
          <a:bodyPr wrap="square">
            <a:spAutoFit/>
          </a:bodyPr>
          <a:lstStyle/>
          <a:p>
            <a:pPr>
              <a:lnSpc>
                <a:spcPct val="150000"/>
              </a:lnSpc>
            </a:pPr>
            <a:r>
              <a:rPr lang="en-US" sz="1200" b="1" dirty="0" smtClean="0">
                <a:latin typeface="Lucida Grande" charset="0"/>
                <a:ea typeface="Lucida Grande" charset="0"/>
                <a:cs typeface="Lucida Grande" charset="0"/>
              </a:rPr>
              <a:t>Picking peaks on the </a:t>
            </a:r>
            <a:r>
              <a:rPr lang="en-US" sz="1200" b="1" dirty="0" err="1" smtClean="0">
                <a:latin typeface="Lucida Grande" charset="0"/>
                <a:ea typeface="Lucida Grande" charset="0"/>
                <a:cs typeface="Lucida Grande" charset="0"/>
              </a:rPr>
              <a:t>SP:hsqc</a:t>
            </a:r>
            <a:r>
              <a:rPr lang="en-US" sz="1200" b="1" dirty="0" smtClean="0">
                <a:latin typeface="Lucida Grande" charset="0"/>
                <a:ea typeface="Lucida Grande" charset="0"/>
                <a:cs typeface="Lucida Grande" charset="0"/>
              </a:rPr>
              <a:t> </a:t>
            </a:r>
          </a:p>
          <a:p>
            <a:pPr>
              <a:lnSpc>
                <a:spcPct val="150000"/>
              </a:lnSpc>
            </a:pPr>
            <a:r>
              <a:rPr lang="en-US" sz="1200" dirty="0" smtClean="0">
                <a:latin typeface="Lucida Grande" charset="0"/>
                <a:ea typeface="Lucida Grande" charset="0"/>
                <a:cs typeface="Lucida Grande" charset="0"/>
              </a:rPr>
              <a:t>You can pick peaks either manually or automatically. </a:t>
            </a:r>
          </a:p>
          <a:p>
            <a:pPr>
              <a:lnSpc>
                <a:spcPct val="150000"/>
              </a:lnSpc>
            </a:pPr>
            <a:endParaRPr lang="en-US" sz="1200" dirty="0" smtClean="0">
              <a:latin typeface="Lucida Grande" charset="0"/>
              <a:ea typeface="Lucida Grande" charset="0"/>
              <a:cs typeface="Lucida Grande" charset="0"/>
            </a:endParaRPr>
          </a:p>
          <a:p>
            <a:pPr>
              <a:lnSpc>
                <a:spcPct val="150000"/>
              </a:lnSpc>
            </a:pPr>
            <a:r>
              <a:rPr lang="en-US" sz="1200" b="1" dirty="0" smtClean="0">
                <a:latin typeface="Lucida Grande" charset="0"/>
                <a:ea typeface="Lucida Grande" charset="0"/>
                <a:cs typeface="Lucida Grande" charset="0"/>
              </a:rPr>
              <a:t>Manual Picking</a:t>
            </a:r>
            <a:r>
              <a:rPr lang="en-US" sz="1200" dirty="0" smtClean="0">
                <a:latin typeface="Lucida Grande" charset="0"/>
                <a:ea typeface="Lucida Grande" charset="0"/>
                <a:cs typeface="Lucida Grande" charset="0"/>
              </a:rPr>
              <a:t>: </a:t>
            </a:r>
            <a:r>
              <a:rPr lang="en-US" sz="1200" b="1" dirty="0" smtClean="0">
                <a:latin typeface="Lucida Grande" charset="0"/>
                <a:ea typeface="Lucida Grande" charset="0"/>
                <a:cs typeface="Lucida Grande" charset="0"/>
              </a:rPr>
              <a:t>CTRL or CMD (for Mac) + SHIFT + Left drag</a:t>
            </a:r>
          </a:p>
          <a:p>
            <a:pPr>
              <a:lnSpc>
                <a:spcPct val="150000"/>
              </a:lnSpc>
            </a:pPr>
            <a:r>
              <a:rPr lang="en-US" sz="1200" dirty="0" smtClean="0">
                <a:latin typeface="Lucida Grande" charset="0"/>
                <a:ea typeface="Lucida Grande" charset="0"/>
                <a:cs typeface="Lucida Grande" charset="0"/>
              </a:rPr>
              <a:t>Click on the spectrum display, hold </a:t>
            </a:r>
            <a:r>
              <a:rPr lang="en-US" sz="1200" dirty="0">
                <a:latin typeface="Lucida Grande" charset="0"/>
                <a:ea typeface="Lucida Grande" charset="0"/>
                <a:cs typeface="Lucida Grande" charset="0"/>
              </a:rPr>
              <a:t>down CTRL or CMD (for Mac) plus SHIFT and  Left drag the </a:t>
            </a:r>
            <a:r>
              <a:rPr lang="en-US" sz="1200" dirty="0" smtClean="0">
                <a:latin typeface="Lucida Grande" charset="0"/>
                <a:ea typeface="Lucida Grande" charset="0"/>
                <a:cs typeface="Lucida Grande" charset="0"/>
              </a:rPr>
              <a:t>mouse to create a blue picking box in the regions:</a:t>
            </a:r>
          </a:p>
          <a:p>
            <a:pPr>
              <a:lnSpc>
                <a:spcPct val="150000"/>
              </a:lnSpc>
            </a:pPr>
            <a:r>
              <a:rPr lang="en-US" sz="1200" dirty="0">
                <a:latin typeface="Lucida Grande" charset="0"/>
                <a:ea typeface="Lucida Grande" charset="0"/>
                <a:cs typeface="Lucida Grande" charset="0"/>
              </a:rPr>
              <a:t>	</a:t>
            </a:r>
            <a:r>
              <a:rPr lang="en-US" sz="1200" dirty="0" smtClean="0">
                <a:latin typeface="Lucida Grande" charset="0"/>
                <a:ea typeface="Lucida Grande" charset="0"/>
                <a:cs typeface="Lucida Grande" charset="0"/>
              </a:rPr>
              <a:t>H </a:t>
            </a:r>
            <a:r>
              <a:rPr lang="en-US" sz="1200" dirty="0" smtClean="0">
                <a:latin typeface="Lucida Grande" charset="0"/>
                <a:ea typeface="Lucida Grande" charset="0"/>
                <a:cs typeface="Lucida Grande" charset="0"/>
                <a:sym typeface="Wingdings"/>
              </a:rPr>
              <a:t> 11-6 </a:t>
            </a:r>
          </a:p>
          <a:p>
            <a:pPr>
              <a:lnSpc>
                <a:spcPct val="150000"/>
              </a:lnSpc>
            </a:pPr>
            <a:r>
              <a:rPr lang="en-US" sz="1200" dirty="0" smtClean="0">
                <a:latin typeface="Lucida Grande" charset="0"/>
                <a:ea typeface="Lucida Grande" charset="0"/>
                <a:cs typeface="Lucida Grande" charset="0"/>
              </a:rPr>
              <a:t>	N </a:t>
            </a:r>
            <a:r>
              <a:rPr lang="en-US" sz="1200" dirty="0">
                <a:latin typeface="Lucida Grande" charset="0"/>
                <a:ea typeface="Lucida Grande" charset="0"/>
                <a:cs typeface="Lucida Grande" charset="0"/>
                <a:sym typeface="Wingdings"/>
              </a:rPr>
              <a:t> </a:t>
            </a:r>
            <a:r>
              <a:rPr lang="en-US" sz="1200" dirty="0" smtClean="0">
                <a:latin typeface="Lucida Grande" charset="0"/>
                <a:ea typeface="Lucida Grande" charset="0"/>
                <a:cs typeface="Lucida Grande" charset="0"/>
                <a:sym typeface="Wingdings"/>
              </a:rPr>
              <a:t>102-134.50</a:t>
            </a:r>
          </a:p>
          <a:p>
            <a:pPr>
              <a:lnSpc>
                <a:spcPct val="150000"/>
              </a:lnSpc>
            </a:pPr>
            <a:r>
              <a:rPr lang="en-US" sz="1200" dirty="0" smtClean="0">
                <a:latin typeface="Lucida Grande" charset="0"/>
                <a:ea typeface="Lucida Grande" charset="0"/>
                <a:cs typeface="Lucida Grande" charset="0"/>
                <a:sym typeface="Wingdings"/>
              </a:rPr>
              <a:t>then release the button and keys</a:t>
            </a:r>
            <a:endParaRPr lang="en-US" sz="1200" dirty="0">
              <a:latin typeface="Lucida Grande" charset="0"/>
              <a:ea typeface="Lucida Grande" charset="0"/>
              <a:cs typeface="Lucida Grande" charset="0"/>
              <a:sym typeface="Wingdings"/>
            </a:endParaRPr>
          </a:p>
          <a:p>
            <a:pPr>
              <a:lnSpc>
                <a:spcPct val="150000"/>
              </a:lnSpc>
            </a:pPr>
            <a:endParaRPr lang="en-US" sz="1200" dirty="0" smtClean="0">
              <a:latin typeface="Lucida Grande" charset="0"/>
              <a:ea typeface="Lucida Grande" charset="0"/>
              <a:cs typeface="Lucida Grande" charset="0"/>
              <a:sym typeface="Wingdings"/>
            </a:endParaRPr>
          </a:p>
          <a:p>
            <a:pPr>
              <a:lnSpc>
                <a:spcPct val="150000"/>
              </a:lnSpc>
            </a:pPr>
            <a:endParaRPr lang="en-US" sz="1200" b="1" dirty="0">
              <a:latin typeface="Lucida Grande" charset="0"/>
              <a:ea typeface="Lucida Grande" charset="0"/>
              <a:cs typeface="Lucida Grande" charset="0"/>
            </a:endParaRPr>
          </a:p>
          <a:p>
            <a:pPr>
              <a:lnSpc>
                <a:spcPct val="150000"/>
              </a:lnSpc>
            </a:pPr>
            <a:r>
              <a:rPr lang="en-US" sz="1200" b="1" dirty="0" smtClean="0">
                <a:latin typeface="Lucida Grande" charset="0"/>
                <a:ea typeface="Lucida Grande" charset="0"/>
                <a:cs typeface="Lucida Grande" charset="0"/>
              </a:rPr>
              <a:t> </a:t>
            </a:r>
            <a:endParaRPr lang="en-US" sz="1200" dirty="0">
              <a:latin typeface="Lucida Grande" charset="0"/>
              <a:ea typeface="Lucida Grande" charset="0"/>
              <a:cs typeface="Lucida Grande" charset="0"/>
            </a:endParaRPr>
          </a:p>
        </p:txBody>
      </p:sp>
      <p:grpSp>
        <p:nvGrpSpPr>
          <p:cNvPr id="49" name="Group 48"/>
          <p:cNvGrpSpPr/>
          <p:nvPr/>
        </p:nvGrpSpPr>
        <p:grpSpPr>
          <a:xfrm>
            <a:off x="4528825" y="2714206"/>
            <a:ext cx="2235482" cy="1391222"/>
            <a:chOff x="4542503" y="1625086"/>
            <a:chExt cx="2235482" cy="1391222"/>
          </a:xfrm>
        </p:grpSpPr>
        <p:grpSp>
          <p:nvGrpSpPr>
            <p:cNvPr id="47" name="Group 46"/>
            <p:cNvGrpSpPr/>
            <p:nvPr/>
          </p:nvGrpSpPr>
          <p:grpSpPr>
            <a:xfrm>
              <a:off x="4555203" y="2329669"/>
              <a:ext cx="2222782" cy="686639"/>
              <a:chOff x="4542503" y="2774169"/>
              <a:chExt cx="2222782" cy="686639"/>
            </a:xfrm>
          </p:grpSpPr>
          <p:pic>
            <p:nvPicPr>
              <p:cNvPr id="25" name="Picture 24"/>
              <p:cNvPicPr>
                <a:picLocks noChangeAspect="1"/>
              </p:cNvPicPr>
              <p:nvPr/>
            </p:nvPicPr>
            <p:blipFill>
              <a:blip r:embed="rId3"/>
              <a:stretch>
                <a:fillRect/>
              </a:stretch>
            </p:blipFill>
            <p:spPr>
              <a:xfrm>
                <a:off x="6078646" y="2774169"/>
                <a:ext cx="686639" cy="686639"/>
              </a:xfrm>
              <a:prstGeom prst="rect">
                <a:avLst/>
              </a:prstGeom>
            </p:spPr>
          </p:pic>
          <p:sp>
            <p:nvSpPr>
              <p:cNvPr id="26" name="Up Arrow 25"/>
              <p:cNvSpPr/>
              <p:nvPr/>
            </p:nvSpPr>
            <p:spPr>
              <a:xfrm>
                <a:off x="5801685" y="2887070"/>
                <a:ext cx="250661" cy="416495"/>
              </a:xfrm>
              <a:prstGeom prst="up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Plus 29"/>
              <p:cNvSpPr>
                <a:spLocks/>
              </p:cNvSpPr>
              <p:nvPr/>
            </p:nvSpPr>
            <p:spPr>
              <a:xfrm>
                <a:off x="5561875" y="2974657"/>
                <a:ext cx="252000" cy="251999"/>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Plus 30"/>
              <p:cNvSpPr>
                <a:spLocks/>
              </p:cNvSpPr>
              <p:nvPr/>
            </p:nvSpPr>
            <p:spPr>
              <a:xfrm>
                <a:off x="6012611" y="3002147"/>
                <a:ext cx="252000" cy="251999"/>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Bent Arrow 33"/>
              <p:cNvSpPr/>
              <p:nvPr/>
            </p:nvSpPr>
            <p:spPr>
              <a:xfrm rot="1649871">
                <a:off x="6453384" y="3103611"/>
                <a:ext cx="285970" cy="200379"/>
              </a:xfrm>
              <a:prstGeom prst="bentArrow">
                <a:avLst>
                  <a:gd name="adj1" fmla="val 25000"/>
                  <a:gd name="adj2" fmla="val 25000"/>
                  <a:gd name="adj3" fmla="val 25000"/>
                  <a:gd name="adj4" fmla="val 87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5" name="TextBox 34"/>
              <p:cNvSpPr txBox="1"/>
              <p:nvPr/>
            </p:nvSpPr>
            <p:spPr>
              <a:xfrm>
                <a:off x="4542503" y="2909503"/>
                <a:ext cx="1179536" cy="369332"/>
              </a:xfrm>
              <a:prstGeom prst="rect">
                <a:avLst/>
              </a:prstGeom>
              <a:noFill/>
            </p:spPr>
            <p:txBody>
              <a:bodyPr wrap="square" rtlCol="0">
                <a:spAutoFit/>
              </a:bodyPr>
              <a:lstStyle/>
              <a:p>
                <a:r>
                  <a:rPr lang="en-GB" dirty="0" smtClean="0"/>
                  <a:t>Linux: ctrl</a:t>
                </a:r>
                <a:endParaRPr lang="en-GB" dirty="0"/>
              </a:p>
            </p:txBody>
          </p:sp>
        </p:grpSp>
        <p:sp>
          <p:nvSpPr>
            <p:cNvPr id="36" name="TextBox 35"/>
            <p:cNvSpPr txBox="1"/>
            <p:nvPr/>
          </p:nvSpPr>
          <p:spPr>
            <a:xfrm>
              <a:off x="4542503" y="1771766"/>
              <a:ext cx="1179536" cy="369332"/>
            </a:xfrm>
            <a:prstGeom prst="rect">
              <a:avLst/>
            </a:prstGeom>
            <a:noFill/>
          </p:spPr>
          <p:txBody>
            <a:bodyPr wrap="square" rtlCol="0">
              <a:spAutoFit/>
            </a:bodyPr>
            <a:lstStyle/>
            <a:p>
              <a:r>
                <a:rPr lang="en-GB" dirty="0" smtClean="0"/>
                <a:t>Mac:</a:t>
              </a:r>
              <a:endParaRPr lang="en-GB" dirty="0"/>
            </a:p>
          </p:txBody>
        </p:sp>
        <p:grpSp>
          <p:nvGrpSpPr>
            <p:cNvPr id="38" name="Group 37"/>
            <p:cNvGrpSpPr/>
            <p:nvPr/>
          </p:nvGrpSpPr>
          <p:grpSpPr>
            <a:xfrm>
              <a:off x="5246796" y="1625086"/>
              <a:ext cx="1518489" cy="686639"/>
              <a:chOff x="4528825" y="2217526"/>
              <a:chExt cx="1518489" cy="686639"/>
            </a:xfrm>
          </p:grpSpPr>
          <p:pic>
            <p:nvPicPr>
              <p:cNvPr id="39" name="Picture 38"/>
              <p:cNvPicPr>
                <a:picLocks noChangeAspect="1"/>
              </p:cNvPicPr>
              <p:nvPr/>
            </p:nvPicPr>
            <p:blipFill>
              <a:blip r:embed="rId3"/>
              <a:stretch>
                <a:fillRect/>
              </a:stretch>
            </p:blipFill>
            <p:spPr>
              <a:xfrm>
                <a:off x="5360675" y="2217526"/>
                <a:ext cx="686639" cy="686639"/>
              </a:xfrm>
              <a:prstGeom prst="rect">
                <a:avLst/>
              </a:prstGeom>
            </p:spPr>
          </p:pic>
          <p:sp>
            <p:nvSpPr>
              <p:cNvPr id="40" name="Up Arrow 39"/>
              <p:cNvSpPr/>
              <p:nvPr/>
            </p:nvSpPr>
            <p:spPr>
              <a:xfrm>
                <a:off x="5083714" y="2330427"/>
                <a:ext cx="250661" cy="416495"/>
              </a:xfrm>
              <a:prstGeom prst="up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1" name="Picture 40"/>
              <p:cNvPicPr>
                <a:picLocks noChangeAspect="1"/>
              </p:cNvPicPr>
              <p:nvPr/>
            </p:nvPicPr>
            <p:blipFill>
              <a:blip r:embed="rId4"/>
              <a:stretch>
                <a:fillRect/>
              </a:stretch>
            </p:blipFill>
            <p:spPr>
              <a:xfrm>
                <a:off x="4528825" y="2319887"/>
                <a:ext cx="444139" cy="444139"/>
              </a:xfrm>
              <a:prstGeom prst="rect">
                <a:avLst/>
              </a:prstGeom>
            </p:spPr>
          </p:pic>
          <p:sp>
            <p:nvSpPr>
              <p:cNvPr id="42" name="Plus 41"/>
              <p:cNvSpPr>
                <a:spLocks/>
              </p:cNvSpPr>
              <p:nvPr/>
            </p:nvSpPr>
            <p:spPr>
              <a:xfrm>
                <a:off x="4888148" y="2418014"/>
                <a:ext cx="252000" cy="251999"/>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Plus 42"/>
              <p:cNvSpPr>
                <a:spLocks/>
              </p:cNvSpPr>
              <p:nvPr/>
            </p:nvSpPr>
            <p:spPr>
              <a:xfrm>
                <a:off x="5294640" y="2445504"/>
                <a:ext cx="252000" cy="251999"/>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Bent Arrow 43"/>
              <p:cNvSpPr/>
              <p:nvPr/>
            </p:nvSpPr>
            <p:spPr>
              <a:xfrm rot="1649871">
                <a:off x="5735413" y="2546968"/>
                <a:ext cx="285970" cy="200379"/>
              </a:xfrm>
              <a:prstGeom prst="bentArrow">
                <a:avLst>
                  <a:gd name="adj1" fmla="val 25000"/>
                  <a:gd name="adj2" fmla="val 25000"/>
                  <a:gd name="adj3" fmla="val 25000"/>
                  <a:gd name="adj4" fmla="val 87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sp>
        <p:nvSpPr>
          <p:cNvPr id="50" name="Rectangle 49"/>
          <p:cNvSpPr/>
          <p:nvPr/>
        </p:nvSpPr>
        <p:spPr>
          <a:xfrm>
            <a:off x="5940761" y="554276"/>
            <a:ext cx="917239" cy="276999"/>
          </a:xfrm>
          <a:prstGeom prst="rect">
            <a:avLst/>
          </a:prstGeom>
        </p:spPr>
        <p:txBody>
          <a:bodyPr wrap="none">
            <a:spAutoFit/>
          </a:bodyPr>
          <a:lstStyle/>
          <a:p>
            <a:r>
              <a:rPr lang="en-US" sz="1200" dirty="0">
                <a:latin typeface="Lucida Grande" charset="0"/>
                <a:ea typeface="Lucida Grande" charset="0"/>
                <a:cs typeface="Lucida Grande" charset="0"/>
              </a:rPr>
              <a:t>Sec5Part1</a:t>
            </a:r>
            <a:endParaRPr lang="en-GB" sz="1200" dirty="0"/>
          </a:p>
        </p:txBody>
      </p:sp>
      <p:sp>
        <p:nvSpPr>
          <p:cNvPr id="51" name="Slide Number Placeholder 50"/>
          <p:cNvSpPr>
            <a:spLocks noGrp="1"/>
          </p:cNvSpPr>
          <p:nvPr>
            <p:ph type="sldNum" sz="quarter" idx="12"/>
          </p:nvPr>
        </p:nvSpPr>
        <p:spPr/>
        <p:txBody>
          <a:bodyPr/>
          <a:lstStyle/>
          <a:p>
            <a:fld id="{EAB789F6-3BD3-1645-B8E5-7AE28DC0F5BB}" type="slidenum">
              <a:rPr lang="en-US" smtClean="0"/>
              <a:t>5</a:t>
            </a:fld>
            <a:endParaRPr lang="en-US"/>
          </a:p>
        </p:txBody>
      </p:sp>
      <p:pic>
        <p:nvPicPr>
          <p:cNvPr id="52" name="Picture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011" y="1162269"/>
            <a:ext cx="4124860" cy="5055648"/>
          </a:xfrm>
          <a:prstGeom prst="rect">
            <a:avLst/>
          </a:prstGeom>
        </p:spPr>
      </p:pic>
      <p:sp>
        <p:nvSpPr>
          <p:cNvPr id="53" name="Rectangle 52"/>
          <p:cNvSpPr/>
          <p:nvPr/>
        </p:nvSpPr>
        <p:spPr>
          <a:xfrm>
            <a:off x="237136" y="6778147"/>
            <a:ext cx="6395893" cy="830997"/>
          </a:xfrm>
          <a:prstGeom prst="rect">
            <a:avLst/>
          </a:prstGeom>
        </p:spPr>
        <p:txBody>
          <a:bodyPr wrap="square">
            <a:spAutoFit/>
          </a:bodyPr>
          <a:lstStyle/>
          <a:p>
            <a:pPr>
              <a:lnSpc>
                <a:spcPct val="150000"/>
              </a:lnSpc>
            </a:pPr>
            <a:r>
              <a:rPr lang="en-US" sz="800" dirty="0">
                <a:latin typeface="Lucida Grande" charset="0"/>
                <a:ea typeface="Lucida Grande" charset="0"/>
                <a:cs typeface="Lucida Grande" charset="0"/>
              </a:rPr>
              <a:t>The “Peak Picking Drop” parameter in the “Preferences” popup (Menu: </a:t>
            </a:r>
            <a:r>
              <a:rPr lang="en-US" sz="800" dirty="0" err="1">
                <a:latin typeface="Lucida Grande" charset="0"/>
                <a:ea typeface="Lucida Grande" charset="0"/>
                <a:cs typeface="Lucida Grande" charset="0"/>
              </a:rPr>
              <a:t>Project⟶Preferences</a:t>
            </a:r>
            <a:r>
              <a:rPr lang="en-US" sz="800" dirty="0">
                <a:latin typeface="Lucida Grande" charset="0"/>
                <a:ea typeface="Lucida Grande" charset="0"/>
                <a:cs typeface="Lucida Grande" charset="0"/>
              </a:rPr>
              <a:t>, tab Spectrum) affects peak picking. This parameter defines the percentage the intensity must drop from a local maximum (for positive peaks) in each dimension in each direction, in order for the position of the local maximum to be considered to be a peak. If this percentage is too high then some actual peaks might be missed, and if it is too low then too many peaks might be picked. </a:t>
            </a:r>
            <a:r>
              <a:rPr lang="en-US" sz="800" dirty="0" smtClean="0">
                <a:latin typeface="Lucida Grande" charset="0"/>
                <a:ea typeface="Lucida Grande" charset="0"/>
                <a:cs typeface="Lucida Grande" charset="0"/>
              </a:rPr>
              <a:t> </a:t>
            </a:r>
            <a:endParaRPr lang="en-US" sz="800" dirty="0">
              <a:latin typeface="Lucida Grande" charset="0"/>
              <a:ea typeface="Lucida Grande" charset="0"/>
              <a:cs typeface="Lucida Grande" charset="0"/>
            </a:endParaRPr>
          </a:p>
        </p:txBody>
      </p:sp>
    </p:spTree>
    <p:extLst>
      <p:ext uri="{BB962C8B-B14F-4D97-AF65-F5344CB8AC3E}">
        <p14:creationId xmlns:p14="http://schemas.microsoft.com/office/powerpoint/2010/main" val="1532069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5895" y="833124"/>
            <a:ext cx="6865200" cy="690078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2</a:t>
            </a:r>
            <a:endParaRPr lang="en-US" sz="1801" dirty="0"/>
          </a:p>
        </p:txBody>
      </p:sp>
      <p:sp>
        <p:nvSpPr>
          <p:cNvPr id="10" name="Rectangle 9"/>
          <p:cNvSpPr/>
          <p:nvPr/>
        </p:nvSpPr>
        <p:spPr>
          <a:xfrm>
            <a:off x="2329184" y="179276"/>
            <a:ext cx="2199641" cy="461665"/>
          </a:xfrm>
          <a:prstGeom prst="rect">
            <a:avLst/>
          </a:prstGeom>
        </p:spPr>
        <p:txBody>
          <a:bodyPr wrap="none">
            <a:spAutoFit/>
          </a:bodyPr>
          <a:lstStyle/>
          <a:p>
            <a:pPr algn="ctr"/>
            <a:r>
              <a:rPr lang="en-GB" sz="2400" dirty="0" smtClean="0">
                <a:latin typeface="Lucida Grande" charset="0"/>
                <a:ea typeface="ＭＳ 明朝" charset="-128"/>
              </a:rPr>
              <a:t>Picking </a:t>
            </a:r>
            <a:r>
              <a:rPr lang="en-GB" sz="2400" dirty="0">
                <a:latin typeface="Lucida Grande" charset="0"/>
                <a:ea typeface="ＭＳ 明朝" charset="-128"/>
              </a:rPr>
              <a:t>Peaks</a:t>
            </a:r>
            <a:endParaRPr lang="en-US" sz="1801" dirty="0"/>
          </a:p>
        </p:txBody>
      </p:sp>
      <p:sp>
        <p:nvSpPr>
          <p:cNvPr id="11" name="Rectangle 10"/>
          <p:cNvSpPr/>
          <p:nvPr/>
        </p:nvSpPr>
        <p:spPr>
          <a:xfrm>
            <a:off x="0" y="7922393"/>
            <a:ext cx="632012"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A</a:t>
            </a:r>
            <a:endParaRPr lang="en-US" sz="1801" dirty="0"/>
          </a:p>
        </p:txBody>
      </p:sp>
      <p:sp>
        <p:nvSpPr>
          <p:cNvPr id="12" name="Rectangle 11"/>
          <p:cNvSpPr/>
          <p:nvPr/>
        </p:nvSpPr>
        <p:spPr>
          <a:xfrm>
            <a:off x="477982" y="7940301"/>
            <a:ext cx="6155047" cy="3416320"/>
          </a:xfrm>
          <a:prstGeom prst="rect">
            <a:avLst/>
          </a:prstGeom>
        </p:spPr>
        <p:txBody>
          <a:bodyPr wrap="square">
            <a:spAutoFit/>
          </a:bodyPr>
          <a:lstStyle/>
          <a:p>
            <a:pPr>
              <a:lnSpc>
                <a:spcPct val="150000"/>
              </a:lnSpc>
            </a:pPr>
            <a:r>
              <a:rPr lang="en-US" sz="1200" b="1" dirty="0" smtClean="0">
                <a:latin typeface="Lucida Grande" charset="0"/>
                <a:ea typeface="Lucida Grande" charset="0"/>
                <a:cs typeface="Lucida Grande" charset="0"/>
              </a:rPr>
              <a:t>Automatic Picking </a:t>
            </a:r>
            <a:r>
              <a:rPr lang="en-US" sz="1200" dirty="0">
                <a:latin typeface="Lucida Grande" charset="0"/>
                <a:ea typeface="Lucida Grande" charset="0"/>
                <a:cs typeface="Lucida Grande" charset="0"/>
              </a:rPr>
              <a:t>(if you haven’t picked </a:t>
            </a:r>
            <a:r>
              <a:rPr lang="en-US" sz="1200" dirty="0" smtClean="0">
                <a:latin typeface="Lucida Grande" charset="0"/>
                <a:ea typeface="Lucida Grande" charset="0"/>
                <a:cs typeface="Lucida Grande" charset="0"/>
              </a:rPr>
              <a:t>previously) : </a:t>
            </a:r>
          </a:p>
          <a:p>
            <a:pPr>
              <a:lnSpc>
                <a:spcPct val="150000"/>
              </a:lnSpc>
            </a:pPr>
            <a:r>
              <a:rPr lang="en-US" sz="1200" b="1" dirty="0" smtClean="0">
                <a:latin typeface="Lucida Grande" charset="0"/>
                <a:ea typeface="Lucida Grande" charset="0"/>
                <a:cs typeface="Lucida Grande" charset="0"/>
              </a:rPr>
              <a:t>Main Menu ⟶  Spectrum⟶   Pick Peaks ⟶  Pick ND Peaks</a:t>
            </a:r>
            <a:r>
              <a:rPr lang="mr-IN" sz="1200" b="1" dirty="0" smtClean="0">
                <a:latin typeface="Lucida Grande" charset="0"/>
                <a:ea typeface="Lucida Grande" charset="0"/>
                <a:cs typeface="Lucida Grande" charset="0"/>
              </a:rPr>
              <a:t>…</a:t>
            </a:r>
            <a:r>
              <a:rPr lang="en-US" sz="1200" b="1" dirty="0" smtClean="0">
                <a:latin typeface="Lucida Grande" charset="0"/>
                <a:ea typeface="Lucida Grande" charset="0"/>
                <a:cs typeface="Lucida Grande" charset="0"/>
              </a:rPr>
              <a:t> , shortcut ‘PP’</a:t>
            </a:r>
          </a:p>
          <a:p>
            <a:pPr marL="171450" indent="-171450">
              <a:lnSpc>
                <a:spcPct val="150000"/>
              </a:lnSpc>
              <a:buFontTx/>
              <a:buChar char="-"/>
            </a:pPr>
            <a:r>
              <a:rPr lang="en-US" sz="1200" dirty="0" smtClean="0">
                <a:latin typeface="Lucida Grande" charset="0"/>
                <a:ea typeface="Lucida Grande" charset="0"/>
                <a:cs typeface="Lucida Grande" charset="0"/>
              </a:rPr>
              <a:t>Select Positive only </a:t>
            </a:r>
          </a:p>
          <a:p>
            <a:pPr marL="171450" indent="-171450">
              <a:lnSpc>
                <a:spcPct val="150000"/>
              </a:lnSpc>
              <a:buFontTx/>
              <a:buChar char="-"/>
            </a:pPr>
            <a:r>
              <a:rPr lang="en-US" sz="1200" dirty="0" smtClean="0">
                <a:latin typeface="Lucida Grande" charset="0"/>
                <a:ea typeface="Lucida Grande" charset="0"/>
                <a:cs typeface="Lucida Grande" charset="0"/>
              </a:rPr>
              <a:t>Set F1: 6-11</a:t>
            </a:r>
          </a:p>
          <a:p>
            <a:pPr marL="171450" indent="-171450">
              <a:lnSpc>
                <a:spcPct val="150000"/>
              </a:lnSpc>
              <a:buFontTx/>
              <a:buChar char="-"/>
            </a:pPr>
            <a:r>
              <a:rPr lang="en-US" sz="1200" dirty="0" smtClean="0">
                <a:latin typeface="Lucida Grande" charset="0"/>
                <a:ea typeface="Lucida Grande" charset="0"/>
                <a:cs typeface="Lucida Grande" charset="0"/>
              </a:rPr>
              <a:t>set F2 102-134.5</a:t>
            </a:r>
          </a:p>
          <a:p>
            <a:pPr marL="171450" indent="-171450">
              <a:lnSpc>
                <a:spcPct val="150000"/>
              </a:lnSpc>
              <a:buFontTx/>
              <a:buChar char="-"/>
            </a:pPr>
            <a:r>
              <a:rPr lang="en-US" sz="1200" dirty="0" smtClean="0">
                <a:latin typeface="Lucida Grande" charset="0"/>
                <a:ea typeface="Lucida Grande" charset="0"/>
                <a:cs typeface="Lucida Grande" charset="0"/>
              </a:rPr>
              <a:t>Click </a:t>
            </a:r>
            <a:r>
              <a:rPr lang="en-US" sz="1200" dirty="0">
                <a:latin typeface="Lucida Grande" charset="0"/>
                <a:ea typeface="Lucida Grande" charset="0"/>
                <a:cs typeface="Lucida Grande" charset="0"/>
              </a:rPr>
              <a:t>Find Peaks </a:t>
            </a:r>
            <a:r>
              <a:rPr lang="en-US" sz="1200" dirty="0" smtClean="0">
                <a:latin typeface="Lucida Grande" charset="0"/>
                <a:ea typeface="Lucida Grande" charset="0"/>
                <a:cs typeface="Lucida Grande" charset="0"/>
              </a:rPr>
              <a:t/>
            </a:r>
            <a:br>
              <a:rPr lang="en-US" sz="1200" dirty="0" smtClean="0">
                <a:latin typeface="Lucida Grande" charset="0"/>
                <a:ea typeface="Lucida Grande" charset="0"/>
                <a:cs typeface="Lucida Grande" charset="0"/>
              </a:rPr>
            </a:br>
            <a:endParaRPr lang="en-US" sz="1200" dirty="0" smtClean="0">
              <a:latin typeface="Lucida Grande" charset="0"/>
              <a:ea typeface="Lucida Grande" charset="0"/>
              <a:cs typeface="Lucida Grande" charset="0"/>
            </a:endParaRPr>
          </a:p>
          <a:p>
            <a:pPr>
              <a:lnSpc>
                <a:spcPct val="150000"/>
              </a:lnSpc>
            </a:pPr>
            <a:r>
              <a:rPr lang="en-US" sz="1200" dirty="0" smtClean="0">
                <a:latin typeface="Lucida Grande" charset="0"/>
                <a:ea typeface="Lucida Grande" charset="0"/>
                <a:cs typeface="Lucida Grande" charset="0"/>
              </a:rPr>
              <a:t>Result:</a:t>
            </a:r>
          </a:p>
          <a:p>
            <a:pPr>
              <a:lnSpc>
                <a:spcPct val="150000"/>
              </a:lnSpc>
            </a:pPr>
            <a:r>
              <a:rPr lang="en-US" sz="1200" dirty="0" smtClean="0">
                <a:latin typeface="Lucida Grande" charset="0"/>
                <a:ea typeface="Lucida Grande" charset="0"/>
                <a:cs typeface="Lucida Grande" charset="0"/>
              </a:rPr>
              <a:t>The crosses in the spectrum mark the peak positions picked. The hyphens separated by a comma indicate that the dimensions of these peaks are unassigned </a:t>
            </a:r>
            <a:br>
              <a:rPr lang="en-US" sz="1200" dirty="0" smtClean="0">
                <a:latin typeface="Lucida Grande" charset="0"/>
                <a:ea typeface="Lucida Grande" charset="0"/>
                <a:cs typeface="Lucida Grande" charset="0"/>
              </a:rPr>
            </a:br>
            <a:endParaRPr lang="en-US" sz="1200" dirty="0">
              <a:latin typeface="Lucida Grande" charset="0"/>
              <a:ea typeface="Lucida Grande" charset="0"/>
              <a:cs typeface="Lucida Grande" charset="0"/>
            </a:endParaRPr>
          </a:p>
        </p:txBody>
      </p:sp>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982" y="1324417"/>
            <a:ext cx="5690935" cy="2603696"/>
          </a:xfrm>
          <a:prstGeom prst="rect">
            <a:avLst/>
          </a:prstGeom>
        </p:spPr>
      </p:pic>
      <p:sp>
        <p:nvSpPr>
          <p:cNvPr id="27" name="Down Arrow 26"/>
          <p:cNvSpPr/>
          <p:nvPr/>
        </p:nvSpPr>
        <p:spPr>
          <a:xfrm rot="16200000" flipV="1">
            <a:off x="5977524" y="2264292"/>
            <a:ext cx="496522" cy="723946"/>
          </a:xfrm>
          <a:prstGeom prst="downArrow">
            <a:avLst>
              <a:gd name="adj1" fmla="val 33620"/>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8" name="TextBox 27"/>
          <p:cNvSpPr txBox="1"/>
          <p:nvPr/>
        </p:nvSpPr>
        <p:spPr>
          <a:xfrm>
            <a:off x="2621273" y="4259860"/>
            <a:ext cx="3236686" cy="830997"/>
          </a:xfrm>
          <a:prstGeom prst="rect">
            <a:avLst/>
          </a:prstGeom>
          <a:noFill/>
        </p:spPr>
        <p:txBody>
          <a:bodyPr wrap="square" rtlCol="0">
            <a:spAutoFit/>
          </a:bodyPr>
          <a:lstStyle/>
          <a:p>
            <a:r>
              <a:rPr lang="en-US" sz="2400" b="1" smtClean="0"/>
              <a:t>or Shortcut  </a:t>
            </a:r>
            <a:r>
              <a:rPr lang="en-US" sz="2400" b="1" dirty="0" smtClean="0"/>
              <a:t>‘ PP ’</a:t>
            </a:r>
            <a:endParaRPr lang="en-US" sz="2400" b="1" dirty="0"/>
          </a:p>
          <a:p>
            <a:endParaRPr lang="en-GB" sz="2400" b="1" dirty="0"/>
          </a:p>
        </p:txBody>
      </p:sp>
      <p:grpSp>
        <p:nvGrpSpPr>
          <p:cNvPr id="14" name="Group 13"/>
          <p:cNvGrpSpPr/>
          <p:nvPr/>
        </p:nvGrpSpPr>
        <p:grpSpPr>
          <a:xfrm>
            <a:off x="1430542" y="10537336"/>
            <a:ext cx="956782" cy="714962"/>
            <a:chOff x="1818000" y="10564935"/>
            <a:chExt cx="956782" cy="714962"/>
          </a:xfrm>
        </p:grpSpPr>
        <p:grpSp>
          <p:nvGrpSpPr>
            <p:cNvPr id="8" name="Group 7"/>
            <p:cNvGrpSpPr/>
            <p:nvPr/>
          </p:nvGrpSpPr>
          <p:grpSpPr>
            <a:xfrm>
              <a:off x="1818000" y="10617497"/>
              <a:ext cx="691200" cy="662400"/>
              <a:chOff x="2797200" y="10918799"/>
              <a:chExt cx="691200" cy="662400"/>
            </a:xfrm>
          </p:grpSpPr>
          <p:sp>
            <p:nvSpPr>
              <p:cNvPr id="4" name="Oval 3"/>
              <p:cNvSpPr/>
              <p:nvPr/>
            </p:nvSpPr>
            <p:spPr>
              <a:xfrm>
                <a:off x="2995200" y="11066401"/>
                <a:ext cx="295200" cy="36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lus 5"/>
              <p:cNvSpPr/>
              <p:nvPr/>
            </p:nvSpPr>
            <p:spPr>
              <a:xfrm rot="18808262">
                <a:off x="2811600" y="10904399"/>
                <a:ext cx="662400" cy="691200"/>
              </a:xfrm>
              <a:prstGeom prst="mathPlus">
                <a:avLst>
                  <a:gd name="adj1" fmla="val 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 name="TextBox 12"/>
            <p:cNvSpPr txBox="1"/>
            <p:nvPr/>
          </p:nvSpPr>
          <p:spPr>
            <a:xfrm>
              <a:off x="2285182" y="10564935"/>
              <a:ext cx="489600" cy="369332"/>
            </a:xfrm>
            <a:prstGeom prst="rect">
              <a:avLst/>
            </a:prstGeom>
            <a:noFill/>
          </p:spPr>
          <p:txBody>
            <a:bodyPr wrap="square" rtlCol="0">
              <a:spAutoFit/>
            </a:bodyPr>
            <a:lstStyle/>
            <a:p>
              <a:r>
                <a:rPr lang="en-GB" smtClean="0"/>
                <a:t>-,-</a:t>
              </a:r>
              <a:endParaRPr lang="en-GB"/>
            </a:p>
          </p:txBody>
        </p:sp>
      </p:grpSp>
      <p:sp>
        <p:nvSpPr>
          <p:cNvPr id="37" name="Rectangle 36"/>
          <p:cNvSpPr/>
          <p:nvPr/>
        </p:nvSpPr>
        <p:spPr>
          <a:xfrm>
            <a:off x="5940761" y="554276"/>
            <a:ext cx="917239" cy="276999"/>
          </a:xfrm>
          <a:prstGeom prst="rect">
            <a:avLst/>
          </a:prstGeom>
        </p:spPr>
        <p:txBody>
          <a:bodyPr wrap="none">
            <a:spAutoFit/>
          </a:bodyPr>
          <a:lstStyle/>
          <a:p>
            <a:r>
              <a:rPr lang="en-US" sz="1200" dirty="0">
                <a:latin typeface="Lucida Grande" charset="0"/>
                <a:ea typeface="Lucida Grande" charset="0"/>
                <a:cs typeface="Lucida Grande" charset="0"/>
              </a:rPr>
              <a:t>Sec5Part1</a:t>
            </a:r>
            <a:endParaRPr lang="en-GB" sz="1200" dirty="0"/>
          </a:p>
        </p:txBody>
      </p:sp>
      <p:sp>
        <p:nvSpPr>
          <p:cNvPr id="15" name="Slide Number Placeholder 14"/>
          <p:cNvSpPr>
            <a:spLocks noGrp="1"/>
          </p:cNvSpPr>
          <p:nvPr>
            <p:ph type="sldNum" sz="quarter" idx="12"/>
          </p:nvPr>
        </p:nvSpPr>
        <p:spPr/>
        <p:txBody>
          <a:bodyPr/>
          <a:lstStyle/>
          <a:p>
            <a:fld id="{EAB789F6-3BD3-1645-B8E5-7AE28DC0F5BB}" type="slidenum">
              <a:rPr lang="en-US" smtClean="0"/>
              <a:t>6</a:t>
            </a:fld>
            <a:endParaRPr lang="en-US"/>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300" y="4838700"/>
            <a:ext cx="5600700" cy="2514600"/>
          </a:xfrm>
          <a:prstGeom prst="rect">
            <a:avLst/>
          </a:prstGeom>
        </p:spPr>
      </p:pic>
    </p:spTree>
    <p:extLst>
      <p:ext uri="{BB962C8B-B14F-4D97-AF65-F5344CB8AC3E}">
        <p14:creationId xmlns:p14="http://schemas.microsoft.com/office/powerpoint/2010/main" val="4189839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6805" y="818836"/>
            <a:ext cx="6858000" cy="690078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0" name="Rectangle 9"/>
          <p:cNvSpPr/>
          <p:nvPr/>
        </p:nvSpPr>
        <p:spPr>
          <a:xfrm>
            <a:off x="1644705" y="179276"/>
            <a:ext cx="3568606" cy="461665"/>
          </a:xfrm>
          <a:prstGeom prst="rect">
            <a:avLst/>
          </a:prstGeom>
        </p:spPr>
        <p:txBody>
          <a:bodyPr wrap="none">
            <a:spAutoFit/>
          </a:bodyPr>
          <a:lstStyle/>
          <a:p>
            <a:pPr algn="ctr"/>
            <a:r>
              <a:rPr lang="en-GB" sz="2400" dirty="0" smtClean="0">
                <a:latin typeface="Lucida Grande" charset="0"/>
                <a:ea typeface="ＭＳ 明朝" charset="-128"/>
              </a:rPr>
              <a:t>Setting up Assignment</a:t>
            </a:r>
            <a:endParaRPr lang="en-US" sz="1801" dirty="0"/>
          </a:p>
        </p:txBody>
      </p:sp>
      <p:sp>
        <p:nvSpPr>
          <p:cNvPr id="11" name="Rectangle 10"/>
          <p:cNvSpPr/>
          <p:nvPr/>
        </p:nvSpPr>
        <p:spPr>
          <a:xfrm>
            <a:off x="0" y="7922393"/>
            <a:ext cx="632012" cy="461665"/>
          </a:xfrm>
          <a:prstGeom prst="rect">
            <a:avLst/>
          </a:prstGeom>
        </p:spPr>
        <p:txBody>
          <a:bodyPr wrap="square">
            <a:spAutoFit/>
          </a:bodyPr>
          <a:lstStyle/>
          <a:p>
            <a:pPr algn="ctr"/>
            <a:r>
              <a:rPr lang="en-GB" sz="2400" dirty="0">
                <a:latin typeface="Lucida Grande" charset="0"/>
                <a:ea typeface="ＭＳ 明朝" charset="-128"/>
              </a:rPr>
              <a:t>3</a:t>
            </a:r>
            <a:r>
              <a:rPr lang="en-GB" sz="1401" dirty="0" smtClean="0">
                <a:latin typeface="Lucida Grande" charset="0"/>
                <a:ea typeface="ＭＳ 明朝" charset="-128"/>
              </a:rPr>
              <a:t>A</a:t>
            </a:r>
            <a:endParaRPr lang="en-US" sz="1801" dirty="0"/>
          </a:p>
        </p:txBody>
      </p:sp>
      <p:sp>
        <p:nvSpPr>
          <p:cNvPr id="12" name="Rectangle 11"/>
          <p:cNvSpPr/>
          <p:nvPr/>
        </p:nvSpPr>
        <p:spPr>
          <a:xfrm>
            <a:off x="477982" y="7977480"/>
            <a:ext cx="6155047" cy="3416320"/>
          </a:xfrm>
          <a:prstGeom prst="rect">
            <a:avLst/>
          </a:prstGeom>
        </p:spPr>
        <p:txBody>
          <a:bodyPr wrap="square">
            <a:spAutoFit/>
          </a:bodyPr>
          <a:lstStyle/>
          <a:p>
            <a:pPr>
              <a:lnSpc>
                <a:spcPct val="150000"/>
              </a:lnSpc>
            </a:pPr>
            <a:r>
              <a:rPr lang="en-US" sz="1200" b="1" dirty="0" smtClean="0">
                <a:latin typeface="Lucida Grande" charset="0"/>
                <a:ea typeface="Lucida Grande" charset="0"/>
                <a:cs typeface="Lucida Grande" charset="0"/>
              </a:rPr>
              <a:t>Setup </a:t>
            </a:r>
            <a:r>
              <a:rPr lang="en-US" sz="1200" b="1" dirty="0" err="1" smtClean="0">
                <a:latin typeface="Lucida Grande" charset="0"/>
                <a:ea typeface="Lucida Grande" charset="0"/>
                <a:cs typeface="Lucida Grande" charset="0"/>
              </a:rPr>
              <a:t>NmrResidues</a:t>
            </a:r>
            <a:r>
              <a:rPr lang="en-US" sz="1200" b="1" dirty="0" smtClean="0">
                <a:latin typeface="Lucida Grande" charset="0"/>
                <a:ea typeface="Lucida Grande" charset="0"/>
                <a:cs typeface="Lucida Grande" charset="0"/>
              </a:rPr>
              <a:t/>
            </a:r>
            <a:br>
              <a:rPr lang="en-US" sz="1200" b="1" dirty="0" smtClean="0">
                <a:latin typeface="Lucida Grande" charset="0"/>
                <a:ea typeface="Lucida Grande" charset="0"/>
                <a:cs typeface="Lucida Grande" charset="0"/>
              </a:rPr>
            </a:br>
            <a:endParaRPr lang="en-US" sz="1200" b="1" dirty="0" smtClean="0">
              <a:latin typeface="Lucida Grande" charset="0"/>
              <a:ea typeface="Lucida Grande" charset="0"/>
              <a:cs typeface="Lucida Grande" charset="0"/>
            </a:endParaRPr>
          </a:p>
          <a:p>
            <a:pPr>
              <a:lnSpc>
                <a:spcPct val="150000"/>
              </a:lnSpc>
            </a:pPr>
            <a:r>
              <a:rPr lang="en-US" sz="1200" b="1" dirty="0" smtClean="0">
                <a:latin typeface="Lucida Grande" charset="0"/>
                <a:ea typeface="Lucida Grande" charset="0"/>
                <a:cs typeface="Lucida Grande" charset="0"/>
              </a:rPr>
              <a:t>Main </a:t>
            </a:r>
            <a:r>
              <a:rPr lang="en-US" sz="1200" b="1" dirty="0">
                <a:latin typeface="Lucida Grande" charset="0"/>
                <a:ea typeface="Lucida Grande" charset="0"/>
                <a:cs typeface="Lucida Grande" charset="0"/>
              </a:rPr>
              <a:t>Menu ⟶  </a:t>
            </a:r>
            <a:r>
              <a:rPr lang="en-US" sz="1200" b="1" dirty="0" smtClean="0">
                <a:latin typeface="Lucida Grande" charset="0"/>
                <a:ea typeface="Lucida Grande" charset="0"/>
                <a:cs typeface="Lucida Grande" charset="0"/>
              </a:rPr>
              <a:t>Assign⟶   Setup </a:t>
            </a:r>
            <a:r>
              <a:rPr lang="en-US" sz="1200" b="1" dirty="0" err="1" smtClean="0">
                <a:latin typeface="Lucida Grande" charset="0"/>
                <a:ea typeface="Lucida Grande" charset="0"/>
                <a:cs typeface="Lucida Grande" charset="0"/>
              </a:rPr>
              <a:t>NmrResidues</a:t>
            </a:r>
            <a:r>
              <a:rPr lang="en-US" sz="1200" b="1" dirty="0" smtClean="0">
                <a:latin typeface="Lucida Grande" charset="0"/>
                <a:ea typeface="Lucida Grande" charset="0"/>
                <a:cs typeface="Lucida Grande" charset="0"/>
              </a:rPr>
              <a:t>, </a:t>
            </a:r>
            <a:r>
              <a:rPr lang="en-US" sz="1200" b="1" dirty="0">
                <a:latin typeface="Lucida Grande" charset="0"/>
                <a:ea typeface="Lucida Grande" charset="0"/>
                <a:cs typeface="Lucida Grande" charset="0"/>
              </a:rPr>
              <a:t>shortcut </a:t>
            </a:r>
            <a:r>
              <a:rPr lang="en-US" sz="1200" b="1" dirty="0" smtClean="0">
                <a:latin typeface="Lucida Grande" charset="0"/>
                <a:ea typeface="Lucida Grande" charset="0"/>
                <a:cs typeface="Lucida Grande" charset="0"/>
              </a:rPr>
              <a:t>‘SN’</a:t>
            </a:r>
          </a:p>
          <a:p>
            <a:pPr marL="171450" indent="-171450">
              <a:lnSpc>
                <a:spcPct val="150000"/>
              </a:lnSpc>
              <a:buFontTx/>
              <a:buChar char="-"/>
            </a:pPr>
            <a:r>
              <a:rPr lang="en-US" sz="1200" dirty="0" smtClean="0">
                <a:latin typeface="Lucida Grande" charset="0"/>
                <a:ea typeface="Lucida Grande" charset="0"/>
                <a:cs typeface="Lucida Grande" charset="0"/>
              </a:rPr>
              <a:t>Source </a:t>
            </a:r>
            <a:r>
              <a:rPr lang="en-US" sz="1200" dirty="0" err="1" smtClean="0">
                <a:latin typeface="Lucida Grande" charset="0"/>
                <a:ea typeface="Lucida Grande" charset="0"/>
                <a:cs typeface="Lucida Grande" charset="0"/>
              </a:rPr>
              <a:t>PeakList</a:t>
            </a:r>
            <a:r>
              <a:rPr lang="en-US" sz="1200" dirty="0" smtClean="0">
                <a:latin typeface="Lucida Grande" charset="0"/>
                <a:ea typeface="Lucida Grande" charset="0"/>
                <a:cs typeface="Lucida Grande" charset="0"/>
              </a:rPr>
              <a:t>: PL:hsqc.1</a:t>
            </a:r>
          </a:p>
          <a:p>
            <a:pPr marL="171450" indent="-171450">
              <a:lnSpc>
                <a:spcPct val="150000"/>
              </a:lnSpc>
              <a:buFontTx/>
              <a:buChar char="-"/>
            </a:pPr>
            <a:r>
              <a:rPr lang="en-US" sz="1200" dirty="0" err="1" smtClean="0">
                <a:latin typeface="Lucida Grande" charset="0"/>
                <a:ea typeface="Lucida Grande" charset="0"/>
                <a:cs typeface="Lucida Grande" charset="0"/>
              </a:rPr>
              <a:t>NmrChain</a:t>
            </a:r>
            <a:r>
              <a:rPr lang="en-US" sz="1200" dirty="0" smtClean="0">
                <a:latin typeface="Lucida Grande" charset="0"/>
                <a:ea typeface="Lucida Grande" charset="0"/>
                <a:cs typeface="Lucida Grande" charset="0"/>
              </a:rPr>
              <a:t>: NC:@-</a:t>
            </a:r>
          </a:p>
          <a:p>
            <a:pPr marL="171450" indent="-171450">
              <a:lnSpc>
                <a:spcPct val="150000"/>
              </a:lnSpc>
              <a:buFontTx/>
              <a:buChar char="-"/>
            </a:pPr>
            <a:r>
              <a:rPr lang="en-US" sz="1200" dirty="0" smtClean="0">
                <a:latin typeface="Lucida Grande" charset="0"/>
                <a:ea typeface="Lucida Grande" charset="0"/>
                <a:cs typeface="Lucida Grande" charset="0"/>
              </a:rPr>
              <a:t>Click Ok</a:t>
            </a:r>
          </a:p>
          <a:p>
            <a:pPr marL="171450" indent="-171450">
              <a:lnSpc>
                <a:spcPct val="150000"/>
              </a:lnSpc>
              <a:buFontTx/>
              <a:buChar char="-"/>
            </a:pPr>
            <a:endParaRPr lang="en-US" sz="1200" dirty="0">
              <a:latin typeface="Lucida Grande" charset="0"/>
              <a:ea typeface="Lucida Grande" charset="0"/>
              <a:cs typeface="Lucida Grande" charset="0"/>
            </a:endParaRPr>
          </a:p>
          <a:p>
            <a:pPr>
              <a:lnSpc>
                <a:spcPct val="150000"/>
              </a:lnSpc>
            </a:pPr>
            <a:r>
              <a:rPr lang="en-US" sz="1200" dirty="0" smtClean="0">
                <a:latin typeface="Lucida Grande" charset="0"/>
                <a:ea typeface="Lucida Grande" charset="0"/>
                <a:cs typeface="Lucida Grande" charset="0"/>
              </a:rPr>
              <a:t>Each peak will have now a label like @1Hn,Nh. Use the shortcut ’PL’ to switch how to display the peak labels. </a:t>
            </a:r>
          </a:p>
          <a:p>
            <a:pPr>
              <a:lnSpc>
                <a:spcPct val="150000"/>
              </a:lnSpc>
            </a:pPr>
            <a:r>
              <a:rPr lang="en-US" sz="1200" dirty="0" smtClean="0">
                <a:latin typeface="Lucida Grande" charset="0"/>
                <a:ea typeface="Lucida Grande" charset="0"/>
                <a:cs typeface="Lucida Grande" charset="0"/>
              </a:rPr>
              <a:t/>
            </a:r>
            <a:br>
              <a:rPr lang="en-US" sz="1200" dirty="0" smtClean="0">
                <a:latin typeface="Lucida Grande" charset="0"/>
                <a:ea typeface="Lucida Grande" charset="0"/>
                <a:cs typeface="Lucida Grande" charset="0"/>
              </a:rPr>
            </a:br>
            <a:r>
              <a:rPr lang="en-US" sz="1200" dirty="0" smtClean="0">
                <a:latin typeface="Lucida Grande" charset="0"/>
                <a:ea typeface="Lucida Grande" charset="0"/>
                <a:cs typeface="Lucida Grande" charset="0"/>
              </a:rPr>
              <a:t/>
            </a:r>
            <a:br>
              <a:rPr lang="en-US" sz="1200" dirty="0" smtClean="0">
                <a:latin typeface="Lucida Grande" charset="0"/>
                <a:ea typeface="Lucida Grande" charset="0"/>
                <a:cs typeface="Lucida Grande" charset="0"/>
              </a:rPr>
            </a:br>
            <a:endParaRPr lang="en-US" sz="1200" dirty="0" smtClean="0">
              <a:latin typeface="Lucida Grande" charset="0"/>
              <a:ea typeface="Lucida Grande" charset="0"/>
              <a:cs typeface="Lucida Grande" charset="0"/>
            </a:endParaRPr>
          </a:p>
        </p:txBody>
      </p:sp>
      <p:sp>
        <p:nvSpPr>
          <p:cNvPr id="28" name="TextBox 27"/>
          <p:cNvSpPr txBox="1"/>
          <p:nvPr/>
        </p:nvSpPr>
        <p:spPr>
          <a:xfrm>
            <a:off x="1810661" y="4039231"/>
            <a:ext cx="3236686" cy="830997"/>
          </a:xfrm>
          <a:prstGeom prst="rect">
            <a:avLst/>
          </a:prstGeom>
          <a:noFill/>
        </p:spPr>
        <p:txBody>
          <a:bodyPr wrap="square" rtlCol="0">
            <a:spAutoFit/>
          </a:bodyPr>
          <a:lstStyle/>
          <a:p>
            <a:r>
              <a:rPr lang="en-US" sz="2400" b="1" dirty="0" smtClean="0"/>
              <a:t>or Shortcut  ‘ SN ’</a:t>
            </a:r>
            <a:endParaRPr lang="en-US" sz="2400" b="1" dirty="0"/>
          </a:p>
          <a:p>
            <a:endParaRPr lang="en-GB" sz="2400" b="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648" y="4773832"/>
            <a:ext cx="5035550" cy="1285224"/>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406" y="1294494"/>
            <a:ext cx="5572800" cy="2297656"/>
          </a:xfrm>
          <a:prstGeom prst="rect">
            <a:avLst/>
          </a:prstGeom>
        </p:spPr>
      </p:pic>
      <p:sp>
        <p:nvSpPr>
          <p:cNvPr id="27" name="Down Arrow 26"/>
          <p:cNvSpPr/>
          <p:nvPr/>
        </p:nvSpPr>
        <p:spPr>
          <a:xfrm rot="16200000" flipV="1">
            <a:off x="6002518" y="1331645"/>
            <a:ext cx="496522" cy="723946"/>
          </a:xfrm>
          <a:prstGeom prst="downArrow">
            <a:avLst>
              <a:gd name="adj1" fmla="val 33620"/>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5" name="Rectangle 14"/>
          <p:cNvSpPr/>
          <p:nvPr/>
        </p:nvSpPr>
        <p:spPr>
          <a:xfrm>
            <a:off x="449406" y="6426442"/>
            <a:ext cx="5894244" cy="646331"/>
          </a:xfrm>
          <a:prstGeom prst="rect">
            <a:avLst/>
          </a:prstGeom>
        </p:spPr>
        <p:txBody>
          <a:bodyPr wrap="square">
            <a:spAutoFit/>
          </a:bodyPr>
          <a:lstStyle/>
          <a:p>
            <a:r>
              <a:rPr lang="en-US" sz="900" dirty="0">
                <a:latin typeface="LucidaGrande" charset="0"/>
              </a:rPr>
              <a:t>To start the backbone assignment process, we need to define ‘anonymous’ </a:t>
            </a:r>
            <a:r>
              <a:rPr lang="en-US" sz="900" dirty="0" err="1">
                <a:latin typeface="LucidaGrande" charset="0"/>
              </a:rPr>
              <a:t>NmrAtoms</a:t>
            </a:r>
            <a:r>
              <a:rPr lang="en-US" sz="900" dirty="0">
                <a:latin typeface="LucidaGrande" charset="0"/>
              </a:rPr>
              <a:t>, i.e. effectively labels, for the two dimensions of the 15N-HSQC peaks, which can subsequently be linked to the 3D spectra and used as placeholders until the actual assignments are obtained. </a:t>
            </a:r>
            <a:r>
              <a:rPr lang="en-US" sz="900" dirty="0">
                <a:latin typeface="Lucida Grande" charset="0"/>
                <a:ea typeface="Lucida Grande" charset="0"/>
                <a:cs typeface="Lucida Grande" charset="0"/>
              </a:rPr>
              <a:t>See at the end of Point 3 for a </a:t>
            </a:r>
            <a:r>
              <a:rPr lang="en-US" sz="900" dirty="0" smtClean="0">
                <a:latin typeface="Lucida Grande" charset="0"/>
                <a:ea typeface="Lucida Grande" charset="0"/>
                <a:cs typeface="Lucida Grande" charset="0"/>
              </a:rPr>
              <a:t>full explanation </a:t>
            </a:r>
            <a:r>
              <a:rPr lang="en-US" sz="900" dirty="0">
                <a:latin typeface="Lucida Grande" charset="0"/>
                <a:ea typeface="Lucida Grande" charset="0"/>
                <a:cs typeface="Lucida Grande" charset="0"/>
              </a:rPr>
              <a:t>of the AnalysisAssign nomenclature.</a:t>
            </a:r>
            <a:endParaRPr lang="en-US" sz="900" dirty="0"/>
          </a:p>
        </p:txBody>
      </p:sp>
      <p:sp>
        <p:nvSpPr>
          <p:cNvPr id="20" name="Rectangle 19"/>
          <p:cNvSpPr/>
          <p:nvPr/>
        </p:nvSpPr>
        <p:spPr>
          <a:xfrm>
            <a:off x="5940761" y="554276"/>
            <a:ext cx="917239" cy="276999"/>
          </a:xfrm>
          <a:prstGeom prst="rect">
            <a:avLst/>
          </a:prstGeom>
        </p:spPr>
        <p:txBody>
          <a:bodyPr wrap="none">
            <a:spAutoFit/>
          </a:bodyPr>
          <a:lstStyle/>
          <a:p>
            <a:r>
              <a:rPr lang="en-US" sz="1200" dirty="0">
                <a:latin typeface="Lucida Grande" charset="0"/>
                <a:ea typeface="Lucida Grande" charset="0"/>
                <a:cs typeface="Lucida Grande" charset="0"/>
              </a:rPr>
              <a:t>Sec5Part1</a:t>
            </a:r>
            <a:endParaRPr lang="en-GB" sz="1200" dirty="0"/>
          </a:p>
        </p:txBody>
      </p:sp>
      <p:sp>
        <p:nvSpPr>
          <p:cNvPr id="17" name="Slide Number Placeholder 16"/>
          <p:cNvSpPr>
            <a:spLocks noGrp="1"/>
          </p:cNvSpPr>
          <p:nvPr>
            <p:ph type="sldNum" sz="quarter" idx="12"/>
          </p:nvPr>
        </p:nvSpPr>
        <p:spPr/>
        <p:txBody>
          <a:bodyPr/>
          <a:lstStyle/>
          <a:p>
            <a:fld id="{EAB789F6-3BD3-1645-B8E5-7AE28DC0F5BB}" type="slidenum">
              <a:rPr lang="en-US" smtClean="0"/>
              <a:t>7</a:t>
            </a:fld>
            <a:endParaRPr lang="en-US" dirty="0"/>
          </a:p>
        </p:txBody>
      </p:sp>
      <p:sp>
        <p:nvSpPr>
          <p:cNvPr id="22" name="Rectangle 21"/>
          <p:cNvSpPr/>
          <p:nvPr/>
        </p:nvSpPr>
        <p:spPr>
          <a:xfrm>
            <a:off x="5076014" y="5593976"/>
            <a:ext cx="479542" cy="276973"/>
          </a:xfrm>
          <a:prstGeom prst="rect">
            <a:avLst/>
          </a:prstGeom>
          <a:noFill/>
          <a:ln w="44450">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Tree>
    <p:extLst>
      <p:ext uri="{BB962C8B-B14F-4D97-AF65-F5344CB8AC3E}">
        <p14:creationId xmlns:p14="http://schemas.microsoft.com/office/powerpoint/2010/main" val="14486885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6805" y="818836"/>
            <a:ext cx="6858000" cy="690078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0" name="Rectangle 9"/>
          <p:cNvSpPr/>
          <p:nvPr/>
        </p:nvSpPr>
        <p:spPr>
          <a:xfrm>
            <a:off x="1644705" y="179276"/>
            <a:ext cx="3568606" cy="461665"/>
          </a:xfrm>
          <a:prstGeom prst="rect">
            <a:avLst/>
          </a:prstGeom>
        </p:spPr>
        <p:txBody>
          <a:bodyPr wrap="none">
            <a:spAutoFit/>
          </a:bodyPr>
          <a:lstStyle/>
          <a:p>
            <a:pPr algn="ctr"/>
            <a:r>
              <a:rPr lang="en-GB" sz="2400" dirty="0" smtClean="0">
                <a:latin typeface="Lucida Grande" charset="0"/>
                <a:ea typeface="ＭＳ 明朝" charset="-128"/>
              </a:rPr>
              <a:t>Setting up Assignment</a:t>
            </a:r>
            <a:endParaRPr lang="en-US" sz="1801" dirty="0"/>
          </a:p>
        </p:txBody>
      </p:sp>
      <p:sp>
        <p:nvSpPr>
          <p:cNvPr id="11" name="Rectangle 10"/>
          <p:cNvSpPr/>
          <p:nvPr/>
        </p:nvSpPr>
        <p:spPr>
          <a:xfrm>
            <a:off x="0" y="7922393"/>
            <a:ext cx="632012" cy="461665"/>
          </a:xfrm>
          <a:prstGeom prst="rect">
            <a:avLst/>
          </a:prstGeom>
        </p:spPr>
        <p:txBody>
          <a:bodyPr wrap="square">
            <a:spAutoFit/>
          </a:bodyPr>
          <a:lstStyle/>
          <a:p>
            <a:pPr algn="ctr"/>
            <a:r>
              <a:rPr lang="en-GB" sz="2400" dirty="0" smtClean="0">
                <a:latin typeface="Lucida Grande" charset="0"/>
                <a:ea typeface="ＭＳ 明朝" charset="-128"/>
              </a:rPr>
              <a:t>3</a:t>
            </a:r>
            <a:r>
              <a:rPr lang="en-GB" sz="1401" dirty="0" smtClean="0">
                <a:latin typeface="Lucida Grande" charset="0"/>
                <a:ea typeface="ＭＳ 明朝" charset="-128"/>
              </a:rPr>
              <a:t>B</a:t>
            </a:r>
            <a:endParaRPr lang="en-US" sz="1801" dirty="0"/>
          </a:p>
        </p:txBody>
      </p:sp>
      <p:sp>
        <p:nvSpPr>
          <p:cNvPr id="12" name="Rectangle 11"/>
          <p:cNvSpPr/>
          <p:nvPr/>
        </p:nvSpPr>
        <p:spPr>
          <a:xfrm>
            <a:off x="477982" y="7977480"/>
            <a:ext cx="6155047" cy="3970318"/>
          </a:xfrm>
          <a:prstGeom prst="rect">
            <a:avLst/>
          </a:prstGeom>
        </p:spPr>
        <p:txBody>
          <a:bodyPr wrap="square">
            <a:spAutoFit/>
          </a:bodyPr>
          <a:lstStyle/>
          <a:p>
            <a:pPr>
              <a:lnSpc>
                <a:spcPct val="150000"/>
              </a:lnSpc>
            </a:pPr>
            <a:r>
              <a:rPr lang="en-US" sz="1200" b="1" dirty="0" smtClean="0">
                <a:latin typeface="Lucida Grande" charset="0"/>
                <a:ea typeface="Lucida Grande" charset="0"/>
                <a:cs typeface="Lucida Grande" charset="0"/>
              </a:rPr>
              <a:t>Create Chain</a:t>
            </a:r>
            <a:br>
              <a:rPr lang="en-US" sz="1200" b="1" dirty="0" smtClean="0">
                <a:latin typeface="Lucida Grande" charset="0"/>
                <a:ea typeface="Lucida Grande" charset="0"/>
                <a:cs typeface="Lucida Grande" charset="0"/>
              </a:rPr>
            </a:br>
            <a:endParaRPr lang="en-US" sz="1200" b="1" dirty="0" smtClean="0">
              <a:latin typeface="Lucida Grande" charset="0"/>
              <a:ea typeface="Lucida Grande" charset="0"/>
              <a:cs typeface="Lucida Grande" charset="0"/>
            </a:endParaRPr>
          </a:p>
          <a:p>
            <a:pPr>
              <a:lnSpc>
                <a:spcPct val="150000"/>
              </a:lnSpc>
            </a:pPr>
            <a:r>
              <a:rPr lang="en-US" sz="1200" b="1" dirty="0" smtClean="0">
                <a:latin typeface="Lucida Grande" charset="0"/>
                <a:ea typeface="Lucida Grande" charset="0"/>
                <a:cs typeface="Lucida Grande" charset="0"/>
              </a:rPr>
              <a:t>Sidebar ⟶  Chains ⟶   &lt;</a:t>
            </a:r>
            <a:r>
              <a:rPr lang="en-US" sz="1200" b="1" dirty="0" err="1" smtClean="0">
                <a:latin typeface="Lucida Grande" charset="0"/>
                <a:ea typeface="Lucida Grande" charset="0"/>
                <a:cs typeface="Lucida Grande" charset="0"/>
              </a:rPr>
              <a:t>NewChain</a:t>
            </a:r>
            <a:r>
              <a:rPr lang="en-US" sz="1200" b="1" dirty="0" smtClean="0">
                <a:latin typeface="Lucida Grande" charset="0"/>
                <a:ea typeface="Lucida Grande" charset="0"/>
                <a:cs typeface="Lucida Grande" charset="0"/>
              </a:rPr>
              <a:t>&gt;</a:t>
            </a:r>
          </a:p>
          <a:p>
            <a:pPr>
              <a:lnSpc>
                <a:spcPct val="150000"/>
              </a:lnSpc>
            </a:pPr>
            <a:endParaRPr lang="en-US" sz="1200" b="1" dirty="0" smtClean="0">
              <a:latin typeface="Lucida Grande" charset="0"/>
              <a:ea typeface="Lucida Grande" charset="0"/>
              <a:cs typeface="Lucida Grande" charset="0"/>
            </a:endParaRPr>
          </a:p>
          <a:p>
            <a:pPr marL="171450" indent="-171450">
              <a:lnSpc>
                <a:spcPct val="150000"/>
              </a:lnSpc>
              <a:buFontTx/>
              <a:buChar char="-"/>
            </a:pPr>
            <a:r>
              <a:rPr lang="en-US" sz="1200" dirty="0">
                <a:latin typeface="Lucida Grande" charset="0"/>
                <a:ea typeface="Lucida Grande" charset="0"/>
                <a:cs typeface="Lucida Grande" charset="0"/>
              </a:rPr>
              <a:t>﻿</a:t>
            </a:r>
            <a:r>
              <a:rPr lang="en-US" sz="1200" dirty="0" smtClean="0">
                <a:latin typeface="Lucida Grande" charset="0"/>
                <a:ea typeface="Lucida Grande" charset="0"/>
                <a:cs typeface="Lucida Grande" charset="0"/>
              </a:rPr>
              <a:t>Molecule Name: Sec5</a:t>
            </a:r>
          </a:p>
          <a:p>
            <a:pPr marL="171450" indent="-171450">
              <a:lnSpc>
                <a:spcPct val="150000"/>
              </a:lnSpc>
              <a:buFontTx/>
              <a:buChar char="-"/>
            </a:pPr>
            <a:r>
              <a:rPr lang="en-US" sz="1200" dirty="0" err="1" smtClean="0">
                <a:latin typeface="Lucida Grande" charset="0"/>
                <a:ea typeface="Lucida Grande" charset="0"/>
                <a:cs typeface="Lucida Grande" charset="0"/>
              </a:rPr>
              <a:t>ChainCode</a:t>
            </a:r>
            <a:r>
              <a:rPr lang="en-US" sz="1200" dirty="0" smtClean="0">
                <a:latin typeface="Lucida Grande" charset="0"/>
                <a:ea typeface="Lucida Grande" charset="0"/>
                <a:cs typeface="Lucida Grande" charset="0"/>
              </a:rPr>
              <a:t>: A</a:t>
            </a:r>
          </a:p>
          <a:p>
            <a:pPr marL="171450" indent="-171450">
              <a:lnSpc>
                <a:spcPct val="150000"/>
              </a:lnSpc>
              <a:buFontTx/>
              <a:buChar char="-"/>
            </a:pPr>
            <a:r>
              <a:rPr lang="en-US" sz="1200" dirty="0" smtClean="0">
                <a:latin typeface="Lucida Grande" charset="0"/>
                <a:ea typeface="Lucida Grande" charset="0"/>
                <a:cs typeface="Lucida Grande" charset="0"/>
              </a:rPr>
              <a:t>Sequence: (copy and paste)</a:t>
            </a:r>
            <a:br>
              <a:rPr lang="en-US" sz="1200" dirty="0" smtClean="0">
                <a:latin typeface="Lucida Grande" charset="0"/>
                <a:ea typeface="Lucida Grande" charset="0"/>
                <a:cs typeface="Lucida Grande" charset="0"/>
              </a:rPr>
            </a:br>
            <a:r>
              <a:rPr lang="en-US" sz="1200" dirty="0" smtClean="0">
                <a:latin typeface="Lucida Grande" charset="0"/>
                <a:ea typeface="Lucida Grande" charset="0"/>
                <a:cs typeface="Lucida Grande" charset="0"/>
              </a:rPr>
              <a:t>HMRQPPLVTGISPNEGIPWTKVTIRGENLGTGPTDLIGLTICGHNCLLTAEWMSASKIVCRVGQAKNDKGDIIVTTKSGGKGTSTVSFKLLKPEK </a:t>
            </a:r>
          </a:p>
          <a:p>
            <a:pPr marL="171450" indent="-171450">
              <a:lnSpc>
                <a:spcPct val="150000"/>
              </a:lnSpc>
              <a:buFontTx/>
              <a:buChar char="-"/>
            </a:pPr>
            <a:r>
              <a:rPr lang="en-US" sz="1200" dirty="0" smtClean="0">
                <a:latin typeface="Lucida Grande" charset="0"/>
                <a:ea typeface="Lucida Grande" charset="0"/>
                <a:cs typeface="Lucida Grande" charset="0"/>
              </a:rPr>
              <a:t>press Ok</a:t>
            </a:r>
          </a:p>
          <a:p>
            <a:pPr marL="171450" indent="-171450">
              <a:lnSpc>
                <a:spcPct val="150000"/>
              </a:lnSpc>
              <a:buFontTx/>
              <a:buChar char="-"/>
            </a:pPr>
            <a:endParaRPr lang="en-US" sz="1200" dirty="0">
              <a:latin typeface="Lucida Grande" charset="0"/>
              <a:ea typeface="Lucida Grande" charset="0"/>
              <a:cs typeface="Lucida Grande" charset="0"/>
            </a:endParaRPr>
          </a:p>
          <a:p>
            <a:pPr>
              <a:lnSpc>
                <a:spcPct val="150000"/>
              </a:lnSpc>
            </a:pPr>
            <a:r>
              <a:rPr lang="en-GB" sz="1200" dirty="0" smtClean="0">
                <a:latin typeface="Lucida Grande" charset="0"/>
                <a:ea typeface="Lucida Grande" charset="0"/>
                <a:cs typeface="Lucida Grande" charset="0"/>
              </a:rPr>
              <a:t>You </a:t>
            </a:r>
            <a:r>
              <a:rPr lang="en-GB" sz="1200" dirty="0">
                <a:latin typeface="Lucida Grande" charset="0"/>
                <a:ea typeface="Lucida Grande" charset="0"/>
                <a:cs typeface="Lucida Grande" charset="0"/>
              </a:rPr>
              <a:t>can also use Main Menu</a:t>
            </a:r>
            <a:r>
              <a:rPr lang="en-GB" sz="1200" dirty="0" smtClean="0">
                <a:latin typeface="Lucida Grande" charset="0"/>
                <a:ea typeface="Lucida Grande" charset="0"/>
                <a:cs typeface="Lucida Grande" charset="0"/>
              </a:rPr>
              <a:t>: Molecule-</a:t>
            </a:r>
            <a:r>
              <a:rPr lang="en-GB" sz="1200" dirty="0">
                <a:latin typeface="Lucida Grande" charset="0"/>
                <a:ea typeface="Lucida Grande" charset="0"/>
                <a:cs typeface="Lucida Grande" charset="0"/>
              </a:rPr>
              <a:t>&gt;Generate Chain or drop a </a:t>
            </a:r>
            <a:r>
              <a:rPr lang="en-GB" sz="1200" dirty="0" err="1">
                <a:latin typeface="Lucida Grande" charset="0"/>
                <a:ea typeface="Lucida Grande" charset="0"/>
                <a:cs typeface="Lucida Grande" charset="0"/>
              </a:rPr>
              <a:t>Fasta</a:t>
            </a:r>
            <a:r>
              <a:rPr lang="en-GB" sz="1200" dirty="0">
                <a:latin typeface="Lucida Grande" charset="0"/>
                <a:ea typeface="Lucida Grande" charset="0"/>
                <a:cs typeface="Lucida Grande" charset="0"/>
              </a:rPr>
              <a:t> formatted file onto the Sidebar </a:t>
            </a:r>
            <a:r>
              <a:rPr lang="en-US" sz="1200" dirty="0" smtClean="0">
                <a:latin typeface="Lucida Grande" charset="0"/>
                <a:ea typeface="Lucida Grande" charset="0"/>
                <a:cs typeface="Lucida Grande" charset="0"/>
              </a:rPr>
              <a:t/>
            </a:r>
            <a:br>
              <a:rPr lang="en-US" sz="1200" dirty="0" smtClean="0">
                <a:latin typeface="Lucida Grande" charset="0"/>
                <a:ea typeface="Lucida Grande" charset="0"/>
                <a:cs typeface="Lucida Grande" charset="0"/>
              </a:rPr>
            </a:br>
            <a:endParaRPr lang="en-US" sz="1200" dirty="0" smtClean="0">
              <a:latin typeface="Lucida Grande" charset="0"/>
              <a:ea typeface="Lucida Grande" charset="0"/>
              <a:cs typeface="Lucida Grande" charset="0"/>
            </a:endParaRPr>
          </a:p>
        </p:txBody>
      </p:sp>
      <p:sp>
        <p:nvSpPr>
          <p:cNvPr id="20" name="Rectangle 19"/>
          <p:cNvSpPr/>
          <p:nvPr/>
        </p:nvSpPr>
        <p:spPr>
          <a:xfrm>
            <a:off x="5940761" y="554276"/>
            <a:ext cx="917239" cy="276999"/>
          </a:xfrm>
          <a:prstGeom prst="rect">
            <a:avLst/>
          </a:prstGeom>
        </p:spPr>
        <p:txBody>
          <a:bodyPr wrap="none">
            <a:spAutoFit/>
          </a:bodyPr>
          <a:lstStyle/>
          <a:p>
            <a:r>
              <a:rPr lang="en-US" sz="1200" dirty="0">
                <a:latin typeface="Lucida Grande" charset="0"/>
                <a:ea typeface="Lucida Grande" charset="0"/>
                <a:cs typeface="Lucida Grande" charset="0"/>
              </a:rPr>
              <a:t>Sec5Part1</a:t>
            </a:r>
            <a:endParaRPr lang="en-GB" sz="1200" dirty="0"/>
          </a:p>
        </p:txBody>
      </p:sp>
      <p:sp>
        <p:nvSpPr>
          <p:cNvPr id="17" name="Slide Number Placeholder 16"/>
          <p:cNvSpPr>
            <a:spLocks noGrp="1"/>
          </p:cNvSpPr>
          <p:nvPr>
            <p:ph type="sldNum" sz="quarter" idx="12"/>
          </p:nvPr>
        </p:nvSpPr>
        <p:spPr/>
        <p:txBody>
          <a:bodyPr/>
          <a:lstStyle/>
          <a:p>
            <a:fld id="{EAB789F6-3BD3-1645-B8E5-7AE28DC0F5BB}" type="slidenum">
              <a:rPr lang="en-US" smtClean="0"/>
              <a:t>8</a:t>
            </a:fld>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 y="4838700"/>
            <a:ext cx="5549900" cy="25019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00" y="1640329"/>
            <a:ext cx="2197100" cy="2628900"/>
          </a:xfrm>
          <a:prstGeom prst="rect">
            <a:avLst/>
          </a:prstGeom>
        </p:spPr>
      </p:pic>
      <p:sp>
        <p:nvSpPr>
          <p:cNvPr id="18" name="Down Arrow 17"/>
          <p:cNvSpPr/>
          <p:nvPr/>
        </p:nvSpPr>
        <p:spPr>
          <a:xfrm rot="5400000">
            <a:off x="2523745" y="2624749"/>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9" name="TextBox 18"/>
          <p:cNvSpPr txBox="1"/>
          <p:nvPr/>
        </p:nvSpPr>
        <p:spPr>
          <a:xfrm>
            <a:off x="3108780" y="2734329"/>
            <a:ext cx="2256809" cy="369460"/>
          </a:xfrm>
          <a:prstGeom prst="rect">
            <a:avLst/>
          </a:prstGeom>
          <a:solidFill>
            <a:schemeClr val="bg1"/>
          </a:solidFill>
          <a:ln>
            <a:solidFill>
              <a:srgbClr val="03B9FF"/>
            </a:solidFill>
          </a:ln>
        </p:spPr>
        <p:txBody>
          <a:bodyPr wrap="square" rtlCol="0">
            <a:spAutoFit/>
          </a:bodyPr>
          <a:lstStyle/>
          <a:p>
            <a:r>
              <a:rPr lang="en-US" sz="1801" dirty="0" smtClean="0"/>
              <a:t>Double click</a:t>
            </a:r>
            <a:endParaRPr lang="en-US" sz="1801" dirty="0"/>
          </a:p>
        </p:txBody>
      </p:sp>
      <p:sp>
        <p:nvSpPr>
          <p:cNvPr id="22" name="Rectangle 21"/>
          <p:cNvSpPr/>
          <p:nvPr/>
        </p:nvSpPr>
        <p:spPr>
          <a:xfrm>
            <a:off x="5519168" y="6880782"/>
            <a:ext cx="528167" cy="303789"/>
          </a:xfrm>
          <a:prstGeom prst="rect">
            <a:avLst/>
          </a:prstGeom>
          <a:noFill/>
          <a:ln w="4762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Tree>
    <p:extLst>
      <p:ext uri="{BB962C8B-B14F-4D97-AF65-F5344CB8AC3E}">
        <p14:creationId xmlns:p14="http://schemas.microsoft.com/office/powerpoint/2010/main" val="111156042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14967</TotalTime>
  <Words>3310</Words>
  <Application>Microsoft Macintosh PowerPoint</Application>
  <PresentationFormat>Widescreen</PresentationFormat>
  <Paragraphs>491</Paragraphs>
  <Slides>26</Slides>
  <Notes>26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.AppleSystemUIFont</vt:lpstr>
      <vt:lpstr>Calibri</vt:lpstr>
      <vt:lpstr>Calibri Light</vt:lpstr>
      <vt:lpstr>Helvetica-Bold</vt:lpstr>
      <vt:lpstr>Lucida Grande</vt:lpstr>
      <vt:lpstr>LucidaGrande</vt:lpstr>
      <vt:lpstr>LucidaGrande-Bold</vt:lpstr>
      <vt:lpstr>ＭＳ 明朝</vt:lpstr>
      <vt:lpstr>Wingdings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Luca M</dc:creator>
  <cp:lastModifiedBy>Luca M</cp:lastModifiedBy>
  <cp:revision>324</cp:revision>
  <cp:lastPrinted>2018-08-22T12:25:58Z</cp:lastPrinted>
  <dcterms:created xsi:type="dcterms:W3CDTF">2017-10-30T08:34:43Z</dcterms:created>
  <dcterms:modified xsi:type="dcterms:W3CDTF">2018-09-03T13:49:19Z</dcterms:modified>
</cp:coreProperties>
</file>